
<file path=[Content_Types].xml><?xml version="1.0" encoding="utf-8"?>
<Types xmlns="http://schemas.openxmlformats.org/package/2006/content-types">
  <Default Extension="png" ContentType="image/png"/>
  <Default Extension="mp3" ContentType="audio/mpeg"/>
  <Default Extension="jpeg" ContentType="image/jpeg"/>
  <Default Extension="m4a" ContentType="audio/mp4"/>
  <Default Extension="emf" ContentType="image/x-emf"/>
  <Default Extension="rels" ContentType="application/vnd.openxmlformats-package.relationships+xml"/>
  <Default Extension="xml" ContentType="application/xml"/>
  <Default Extension="wav" ContentType="audio/x-wav"/>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8" r:id="rId2"/>
  </p:sldMasterIdLst>
  <p:notesMasterIdLst>
    <p:notesMasterId r:id="rId30"/>
  </p:notesMasterIdLst>
  <p:sldIdLst>
    <p:sldId id="260" r:id="rId3"/>
    <p:sldId id="333" r:id="rId4"/>
    <p:sldId id="334" r:id="rId5"/>
    <p:sldId id="335" r:id="rId6"/>
    <p:sldId id="294" r:id="rId7"/>
    <p:sldId id="270" r:id="rId8"/>
    <p:sldId id="336" r:id="rId9"/>
    <p:sldId id="304" r:id="rId10"/>
    <p:sldId id="322" r:id="rId11"/>
    <p:sldId id="290" r:id="rId12"/>
    <p:sldId id="313" r:id="rId13"/>
    <p:sldId id="321" r:id="rId14"/>
    <p:sldId id="295" r:id="rId15"/>
    <p:sldId id="325" r:id="rId16"/>
    <p:sldId id="326" r:id="rId17"/>
    <p:sldId id="327" r:id="rId18"/>
    <p:sldId id="328" r:id="rId19"/>
    <p:sldId id="329" r:id="rId20"/>
    <p:sldId id="332" r:id="rId21"/>
    <p:sldId id="305" r:id="rId22"/>
    <p:sldId id="277" r:id="rId23"/>
    <p:sldId id="298" r:id="rId24"/>
    <p:sldId id="301" r:id="rId25"/>
    <p:sldId id="302" r:id="rId26"/>
    <p:sldId id="309" r:id="rId27"/>
    <p:sldId id="310" r:id="rId28"/>
    <p:sldId id="311" r:id="rId29"/>
  </p:sldIdLst>
  <p:sldSz cx="12192000" cy="6858000"/>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5" userDrawn="1">
          <p15:clr>
            <a:srgbClr val="A4A3A4"/>
          </p15:clr>
        </p15:guide>
        <p15:guide id="2" pos="6833" userDrawn="1">
          <p15:clr>
            <a:srgbClr val="A4A3A4"/>
          </p15:clr>
        </p15:guide>
        <p15:guide id="3" pos="2025" userDrawn="1">
          <p15:clr>
            <a:srgbClr val="A4A3A4"/>
          </p15:clr>
        </p15:guide>
        <p15:guide id="5" orient="horz" pos="1139" userDrawn="1">
          <p15:clr>
            <a:srgbClr val="A4A3A4"/>
          </p15:clr>
        </p15:guide>
        <p15:guide id="6" orient="horz" pos="2319" userDrawn="1">
          <p15:clr>
            <a:srgbClr val="A4A3A4"/>
          </p15:clr>
        </p15:guide>
        <p15:guide id="7" orient="horz" pos="322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B9B9B9"/>
    <a:srgbClr val="4C7BD1"/>
    <a:srgbClr val="98B6EA"/>
    <a:srgbClr val="4472C4"/>
    <a:srgbClr val="0174AB"/>
    <a:srgbClr val="1D2C6B"/>
    <a:srgbClr val="083F80"/>
    <a:srgbClr val="92D14F"/>
    <a:srgbClr val="BF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9" autoAdjust="0"/>
    <p:restoredTop sz="89194" autoAdjust="0"/>
  </p:normalViewPr>
  <p:slideViewPr>
    <p:cSldViewPr snapToGrid="0" showGuides="1">
      <p:cViewPr varScale="1">
        <p:scale>
          <a:sx n="61" d="100"/>
          <a:sy n="61" d="100"/>
        </p:scale>
        <p:origin x="1200" y="78"/>
      </p:cViewPr>
      <p:guideLst>
        <p:guide orient="horz" pos="255"/>
        <p:guide pos="6833"/>
        <p:guide pos="2025"/>
        <p:guide orient="horz" pos="1139"/>
        <p:guide orient="horz" pos="2319"/>
        <p:guide orient="horz" pos="322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82ADBE-7AE9-41DF-8678-AB8D6EE93C93}" type="datetimeFigureOut">
              <a:rPr lang="zh-CN" altLang="en-US" smtClean="0"/>
              <a:t>2020/10/12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EECB07-6A26-4617-A2F7-5C466B257645}" type="slidenum">
              <a:rPr lang="zh-CN" altLang="en-US" smtClean="0"/>
              <a:t>‹#›</a:t>
            </a:fld>
            <a:endParaRPr lang="zh-CN" altLang="en-US"/>
          </a:p>
        </p:txBody>
      </p:sp>
    </p:spTree>
    <p:extLst>
      <p:ext uri="{BB962C8B-B14F-4D97-AF65-F5344CB8AC3E}">
        <p14:creationId xmlns:p14="http://schemas.microsoft.com/office/powerpoint/2010/main" val="1885611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log.csdn.net/qq_34218078/article/details/102830559"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EECB07-6A26-4617-A2F7-5C466B257645}" type="slidenum">
              <a:rPr lang="zh-CN" altLang="en-US" smtClean="0"/>
              <a:t>1</a:t>
            </a:fld>
            <a:endParaRPr lang="zh-CN" altLang="en-US"/>
          </a:p>
        </p:txBody>
      </p:sp>
    </p:spTree>
    <p:extLst>
      <p:ext uri="{BB962C8B-B14F-4D97-AF65-F5344CB8AC3E}">
        <p14:creationId xmlns:p14="http://schemas.microsoft.com/office/powerpoint/2010/main" val="4024032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D9EECB07-6A26-4617-A2F7-5C466B257645}" type="slidenum">
              <a:rPr lang="zh-CN" altLang="en-US" smtClean="0"/>
              <a:t>16</a:t>
            </a:fld>
            <a:endParaRPr lang="zh-CN" altLang="en-US"/>
          </a:p>
        </p:txBody>
      </p:sp>
    </p:spTree>
    <p:extLst>
      <p:ext uri="{BB962C8B-B14F-4D97-AF65-F5344CB8AC3E}">
        <p14:creationId xmlns:p14="http://schemas.microsoft.com/office/powerpoint/2010/main" val="3947654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D9EECB07-6A26-4617-A2F7-5C466B257645}" type="slidenum">
              <a:rPr lang="zh-CN" altLang="en-US" smtClean="0"/>
              <a:t>17</a:t>
            </a:fld>
            <a:endParaRPr lang="zh-CN" altLang="en-US"/>
          </a:p>
        </p:txBody>
      </p:sp>
    </p:spTree>
    <p:extLst>
      <p:ext uri="{BB962C8B-B14F-4D97-AF65-F5344CB8AC3E}">
        <p14:creationId xmlns:p14="http://schemas.microsoft.com/office/powerpoint/2010/main" val="2382739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D9EECB07-6A26-4617-A2F7-5C466B257645}" type="slidenum">
              <a:rPr lang="zh-CN" altLang="en-US" smtClean="0"/>
              <a:t>18</a:t>
            </a:fld>
            <a:endParaRPr lang="zh-CN" altLang="en-US"/>
          </a:p>
        </p:txBody>
      </p:sp>
    </p:spTree>
    <p:extLst>
      <p:ext uri="{BB962C8B-B14F-4D97-AF65-F5344CB8AC3E}">
        <p14:creationId xmlns:p14="http://schemas.microsoft.com/office/powerpoint/2010/main" val="3260800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D9EECB07-6A26-4617-A2F7-5C466B257645}" type="slidenum">
              <a:rPr lang="zh-CN" altLang="en-US" smtClean="0"/>
              <a:t>19</a:t>
            </a:fld>
            <a:endParaRPr lang="zh-CN" altLang="en-US"/>
          </a:p>
        </p:txBody>
      </p:sp>
    </p:spTree>
    <p:extLst>
      <p:ext uri="{BB962C8B-B14F-4D97-AF65-F5344CB8AC3E}">
        <p14:creationId xmlns:p14="http://schemas.microsoft.com/office/powerpoint/2010/main" val="81288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最终我们选择树莓派作为硬件平台核心。</a:t>
            </a:r>
            <a:endParaRPr lang="en-US" altLang="zh-CN" dirty="0"/>
          </a:p>
          <a:p>
            <a:r>
              <a:rPr lang="zh-CN" altLang="en-US" dirty="0"/>
              <a:t>树莓派可能老师们都有所了解，这里就不过多赘述，它可以说是一个麻雀虽小、五脏俱全的微型计算机</a:t>
            </a:r>
            <a:endParaRPr lang="en-US" altLang="zh-CN" dirty="0"/>
          </a:p>
          <a:p>
            <a:r>
              <a:rPr lang="zh-CN" altLang="en-US" dirty="0"/>
              <a:t>具有</a:t>
            </a:r>
            <a:r>
              <a:rPr lang="en-US" altLang="zh-CN" dirty="0"/>
              <a:t>1.2.3</a:t>
            </a:r>
            <a:r>
              <a:rPr lang="zh-CN" altLang="en-US" dirty="0"/>
              <a:t>等特点</a:t>
            </a:r>
            <a:endParaRPr lang="en-US" altLang="zh-CN" dirty="0"/>
          </a:p>
          <a:p>
            <a:endParaRPr lang="en-US" altLang="zh-CN" dirty="0"/>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）尺寸小：一块</a:t>
            </a:r>
            <a:r>
              <a:rPr lang="en-US" altLang="zh-CN" sz="1200" kern="1200" dirty="0">
                <a:solidFill>
                  <a:schemeClr val="tx1"/>
                </a:solidFill>
                <a:effectLst/>
                <a:latin typeface="+mn-lt"/>
                <a:ea typeface="+mn-ea"/>
                <a:cs typeface="+mn-cs"/>
              </a:rPr>
              <a:t>RPi 4b</a:t>
            </a:r>
            <a:r>
              <a:rPr lang="zh-CN" altLang="zh-CN" sz="1200" kern="1200" dirty="0">
                <a:solidFill>
                  <a:schemeClr val="tx1"/>
                </a:solidFill>
                <a:effectLst/>
                <a:latin typeface="+mn-lt"/>
                <a:ea typeface="+mn-ea"/>
                <a:cs typeface="+mn-cs"/>
              </a:rPr>
              <a:t>大小仅与一张信用卡相近。</a:t>
            </a: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）性能强：</a:t>
            </a:r>
            <a:r>
              <a:rPr lang="en-US" altLang="zh-CN" sz="1200" kern="1200" dirty="0">
                <a:solidFill>
                  <a:schemeClr val="tx1"/>
                </a:solidFill>
                <a:effectLst/>
                <a:latin typeface="+mn-lt"/>
                <a:ea typeface="+mn-ea"/>
                <a:cs typeface="+mn-cs"/>
              </a:rPr>
              <a:t>RPi 4b</a:t>
            </a:r>
            <a:r>
              <a:rPr lang="zh-CN" altLang="zh-CN" sz="1200" kern="1200" dirty="0">
                <a:solidFill>
                  <a:schemeClr val="tx1"/>
                </a:solidFill>
                <a:effectLst/>
                <a:latin typeface="+mn-lt"/>
                <a:ea typeface="+mn-ea"/>
                <a:cs typeface="+mn-cs"/>
              </a:rPr>
              <a:t>的处理器为</a:t>
            </a:r>
            <a:r>
              <a:rPr lang="en-US" altLang="zh-CN" sz="1200" kern="1200" dirty="0">
                <a:solidFill>
                  <a:schemeClr val="tx1"/>
                </a:solidFill>
                <a:effectLst/>
                <a:latin typeface="+mn-lt"/>
                <a:ea typeface="+mn-ea"/>
                <a:cs typeface="+mn-cs"/>
              </a:rPr>
              <a:t>64</a:t>
            </a:r>
            <a:r>
              <a:rPr lang="zh-CN" altLang="zh-CN" sz="1200" kern="1200" dirty="0">
                <a:solidFill>
                  <a:schemeClr val="tx1"/>
                </a:solidFill>
                <a:effectLst/>
                <a:latin typeface="+mn-lt"/>
                <a:ea typeface="+mn-ea"/>
                <a:cs typeface="+mn-cs"/>
              </a:rPr>
              <a:t>位四核的</a:t>
            </a:r>
            <a:r>
              <a:rPr lang="en-US" altLang="zh-CN" sz="1200" kern="1200" dirty="0">
                <a:solidFill>
                  <a:schemeClr val="tx1"/>
                </a:solidFill>
                <a:effectLst/>
                <a:latin typeface="+mn-lt"/>
                <a:ea typeface="+mn-ea"/>
                <a:cs typeface="+mn-cs"/>
              </a:rPr>
              <a:t>ARM Cortex-A53</a:t>
            </a:r>
            <a:r>
              <a:rPr lang="zh-CN" altLang="zh-CN" sz="1200" kern="1200" dirty="0">
                <a:solidFill>
                  <a:schemeClr val="tx1"/>
                </a:solidFill>
                <a:effectLst/>
                <a:latin typeface="+mn-lt"/>
                <a:ea typeface="+mn-ea"/>
                <a:cs typeface="+mn-cs"/>
              </a:rPr>
              <a:t>，主频高大</a:t>
            </a:r>
            <a:r>
              <a:rPr lang="en-US" altLang="zh-CN" sz="1200" kern="1200" dirty="0">
                <a:solidFill>
                  <a:schemeClr val="tx1"/>
                </a:solidFill>
                <a:effectLst/>
                <a:latin typeface="+mn-lt"/>
                <a:ea typeface="+mn-ea"/>
                <a:cs typeface="+mn-cs"/>
              </a:rPr>
              <a:t>1.5GHz</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）资源丰富：</a:t>
            </a:r>
            <a:r>
              <a:rPr lang="en-US" altLang="zh-CN" sz="1200" kern="1200" dirty="0">
                <a:solidFill>
                  <a:schemeClr val="tx1"/>
                </a:solidFill>
                <a:effectLst/>
                <a:latin typeface="+mn-lt"/>
                <a:ea typeface="+mn-ea"/>
                <a:cs typeface="+mn-cs"/>
              </a:rPr>
              <a:t>RPi 4b</a:t>
            </a:r>
            <a:r>
              <a:rPr lang="zh-CN" altLang="zh-CN" sz="1200" kern="1200" dirty="0">
                <a:solidFill>
                  <a:schemeClr val="tx1"/>
                </a:solidFill>
                <a:effectLst/>
                <a:latin typeface="+mn-lt"/>
                <a:ea typeface="+mn-ea"/>
                <a:cs typeface="+mn-cs"/>
              </a:rPr>
              <a:t>具有普通电脑的全部基本功能，并具有丰富的外接设备，包括</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个以太网接口，</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Micro SD</a:t>
            </a:r>
            <a:r>
              <a:rPr lang="zh-CN" altLang="zh-CN" sz="1200" kern="1200" dirty="0">
                <a:solidFill>
                  <a:schemeClr val="tx1"/>
                </a:solidFill>
                <a:effectLst/>
                <a:latin typeface="+mn-lt"/>
                <a:ea typeface="+mn-ea"/>
                <a:cs typeface="+mn-cs"/>
              </a:rPr>
              <a:t>卡接口、</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3.5mm</a:t>
            </a:r>
            <a:r>
              <a:rPr lang="zh-CN" altLang="zh-CN" sz="1200" kern="1200" dirty="0">
                <a:solidFill>
                  <a:schemeClr val="tx1"/>
                </a:solidFill>
                <a:effectLst/>
                <a:latin typeface="+mn-lt"/>
                <a:ea typeface="+mn-ea"/>
                <a:cs typeface="+mn-cs"/>
              </a:rPr>
              <a:t>音频输出接口、</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HDI</a:t>
            </a:r>
            <a:r>
              <a:rPr lang="zh-CN" altLang="zh-CN" sz="1200" kern="1200" dirty="0">
                <a:solidFill>
                  <a:schemeClr val="tx1"/>
                </a:solidFill>
                <a:effectLst/>
                <a:latin typeface="+mn-lt"/>
                <a:ea typeface="+mn-ea"/>
                <a:cs typeface="+mn-cs"/>
              </a:rPr>
              <a:t>（高清多媒体接口）高清视频输出接口、</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USB</a:t>
            </a:r>
            <a:r>
              <a:rPr lang="zh-CN" altLang="zh-CN" sz="1200" kern="1200" dirty="0">
                <a:solidFill>
                  <a:schemeClr val="tx1"/>
                </a:solidFill>
                <a:effectLst/>
                <a:latin typeface="+mn-lt"/>
                <a:ea typeface="+mn-ea"/>
                <a:cs typeface="+mn-cs"/>
              </a:rPr>
              <a:t>接口与</a:t>
            </a:r>
            <a:r>
              <a:rPr lang="en-US" altLang="zh-CN" sz="1200" kern="1200" dirty="0">
                <a:solidFill>
                  <a:schemeClr val="tx1"/>
                </a:solidFill>
                <a:effectLst/>
                <a:latin typeface="+mn-lt"/>
                <a:ea typeface="+mn-ea"/>
                <a:cs typeface="+mn-cs"/>
              </a:rPr>
              <a:t>40</a:t>
            </a:r>
            <a:r>
              <a:rPr lang="zh-CN" altLang="zh-CN"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GPIO</a:t>
            </a:r>
            <a:r>
              <a:rPr lang="zh-CN" altLang="zh-CN" sz="1200" kern="1200" dirty="0">
                <a:solidFill>
                  <a:schemeClr val="tx1"/>
                </a:solidFill>
                <a:effectLst/>
                <a:latin typeface="+mn-lt"/>
                <a:ea typeface="+mn-ea"/>
                <a:cs typeface="+mn-cs"/>
              </a:rPr>
              <a:t>接口，通过</a:t>
            </a:r>
            <a:r>
              <a:rPr lang="en-US" altLang="zh-CN" sz="1200" kern="1200" dirty="0">
                <a:solidFill>
                  <a:schemeClr val="tx1"/>
                </a:solidFill>
                <a:effectLst/>
                <a:latin typeface="+mn-lt"/>
                <a:ea typeface="+mn-ea"/>
                <a:cs typeface="+mn-cs"/>
              </a:rPr>
              <a:t>USB</a:t>
            </a:r>
            <a:r>
              <a:rPr lang="zh-CN" altLang="zh-CN" sz="1200" kern="1200" dirty="0">
                <a:solidFill>
                  <a:schemeClr val="tx1"/>
                </a:solidFill>
                <a:effectLst/>
                <a:latin typeface="+mn-lt"/>
                <a:ea typeface="+mn-ea"/>
                <a:cs typeface="+mn-cs"/>
              </a:rPr>
              <a:t>口外接鼠标键盘等用户可以对树莓派进行便捷的操作。</a:t>
            </a:r>
          </a:p>
          <a:p>
            <a:endParaRPr lang="en-US" altLang="zh-CN" dirty="0"/>
          </a:p>
          <a:p>
            <a:endParaRPr lang="en-US" altLang="zh-CN" dirty="0"/>
          </a:p>
          <a:p>
            <a:r>
              <a:rPr lang="zh-CN" altLang="en-US" dirty="0"/>
              <a:t>右边就是声纹识别的整体工作原理。</a:t>
            </a:r>
            <a:endParaRPr lang="en-US" altLang="zh-CN" dirty="0"/>
          </a:p>
          <a:p>
            <a:r>
              <a:rPr lang="zh-CN" altLang="en-US" dirty="0"/>
              <a:t>识别工作分为训练和识别两个步骤。</a:t>
            </a:r>
            <a:endParaRPr lang="en-US" altLang="zh-CN" dirty="0"/>
          </a:p>
          <a:p>
            <a:r>
              <a:rPr lang="zh-CN" altLang="en-US" dirty="0"/>
              <a:t>系统首先收集未注册的人的语音信息，通过数据处理后训练出对应身份的语音模型，完成注册</a:t>
            </a:r>
            <a:endParaRPr lang="en-US" altLang="zh-CN" dirty="0"/>
          </a:p>
          <a:p>
            <a:r>
              <a:rPr lang="zh-CN" altLang="en-US" dirty="0"/>
              <a:t>在识别时将输入的语音所提取出的特征与系统模型数据库中的模型进行比对打分，最终完成识别过程。</a:t>
            </a:r>
            <a:endParaRPr lang="en-US" altLang="zh-CN" dirty="0"/>
          </a:p>
          <a:p>
            <a:r>
              <a:rPr lang="zh-CN" altLang="en-US" dirty="0"/>
              <a:t>其中重要的模块包括预处理、特征提取、模型训练和识别部分将在后面的部分介绍</a:t>
            </a:r>
            <a:endParaRPr lang="en-US" altLang="zh-CN" dirty="0"/>
          </a:p>
        </p:txBody>
      </p:sp>
      <p:sp>
        <p:nvSpPr>
          <p:cNvPr id="4" name="灯片编号占位符 3"/>
          <p:cNvSpPr>
            <a:spLocks noGrp="1"/>
          </p:cNvSpPr>
          <p:nvPr>
            <p:ph type="sldNum" sz="quarter" idx="5"/>
          </p:nvPr>
        </p:nvSpPr>
        <p:spPr/>
        <p:txBody>
          <a:bodyPr/>
          <a:lstStyle/>
          <a:p>
            <a:fld id="{D9EECB07-6A26-4617-A2F7-5C466B257645}" type="slidenum">
              <a:rPr lang="zh-CN" altLang="en-US" smtClean="0"/>
              <a:t>20</a:t>
            </a:fld>
            <a:endParaRPr lang="zh-CN" altLang="en-US"/>
          </a:p>
        </p:txBody>
      </p:sp>
    </p:spTree>
    <p:extLst>
      <p:ext uri="{BB962C8B-B14F-4D97-AF65-F5344CB8AC3E}">
        <p14:creationId xmlns:p14="http://schemas.microsoft.com/office/powerpoint/2010/main" val="1122048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左边工作流程图，系统有两个功能，训练和识别。</a:t>
            </a:r>
            <a:endParaRPr lang="en-US" altLang="zh-CN" dirty="0"/>
          </a:p>
        </p:txBody>
      </p:sp>
      <p:sp>
        <p:nvSpPr>
          <p:cNvPr id="4" name="灯片编号占位符 3"/>
          <p:cNvSpPr>
            <a:spLocks noGrp="1"/>
          </p:cNvSpPr>
          <p:nvPr>
            <p:ph type="sldNum" sz="quarter" idx="5"/>
          </p:nvPr>
        </p:nvSpPr>
        <p:spPr/>
        <p:txBody>
          <a:bodyPr/>
          <a:lstStyle/>
          <a:p>
            <a:fld id="{D9EECB07-6A26-4617-A2F7-5C466B257645}" type="slidenum">
              <a:rPr lang="zh-CN" altLang="en-US" smtClean="0"/>
              <a:t>21</a:t>
            </a:fld>
            <a:endParaRPr lang="zh-CN" altLang="en-US"/>
          </a:p>
        </p:txBody>
      </p:sp>
    </p:spTree>
    <p:extLst>
      <p:ext uri="{BB962C8B-B14F-4D97-AF65-F5344CB8AC3E}">
        <p14:creationId xmlns:p14="http://schemas.microsoft.com/office/powerpoint/2010/main" val="2311828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在测试语音长度情况下，识别系统的等错误率会随着训练时长增长而渐渐降低，</a:t>
            </a:r>
            <a:r>
              <a:rPr lang="en-US" altLang="zh-CN" sz="1200" kern="1200" dirty="0">
                <a:solidFill>
                  <a:schemeClr val="tx1"/>
                </a:solidFill>
                <a:effectLst/>
                <a:latin typeface="+mn-lt"/>
                <a:ea typeface="+mn-ea"/>
                <a:cs typeface="+mn-cs"/>
              </a:rPr>
              <a:t>10s</a:t>
            </a:r>
            <a:r>
              <a:rPr lang="zh-CN" altLang="zh-CN" sz="1200" kern="1200" dirty="0">
                <a:solidFill>
                  <a:schemeClr val="tx1"/>
                </a:solidFill>
                <a:effectLst/>
                <a:latin typeface="+mn-lt"/>
                <a:ea typeface="+mn-ea"/>
                <a:cs typeface="+mn-cs"/>
              </a:rPr>
              <a:t>增长到</a:t>
            </a:r>
            <a:r>
              <a:rPr lang="en-US" altLang="zh-CN" sz="1200" kern="1200" dirty="0">
                <a:solidFill>
                  <a:schemeClr val="tx1"/>
                </a:solidFill>
                <a:effectLst/>
                <a:latin typeface="+mn-lt"/>
                <a:ea typeface="+mn-ea"/>
                <a:cs typeface="+mn-cs"/>
              </a:rPr>
              <a:t>20s</a:t>
            </a:r>
            <a:r>
              <a:rPr lang="zh-CN" altLang="zh-CN" sz="1200" kern="1200" dirty="0">
                <a:solidFill>
                  <a:schemeClr val="tx1"/>
                </a:solidFill>
                <a:effectLst/>
                <a:latin typeface="+mn-lt"/>
                <a:ea typeface="+mn-ea"/>
                <a:cs typeface="+mn-cs"/>
              </a:rPr>
              <a:t>时</a:t>
            </a:r>
            <a:r>
              <a:rPr lang="en-US" altLang="zh-CN" sz="1200" kern="1200" dirty="0">
                <a:solidFill>
                  <a:schemeClr val="tx1"/>
                </a:solidFill>
                <a:effectLst/>
                <a:latin typeface="+mn-lt"/>
                <a:ea typeface="+mn-ea"/>
                <a:cs typeface="+mn-cs"/>
              </a:rPr>
              <a:t>EER</a:t>
            </a:r>
            <a:r>
              <a:rPr lang="zh-CN" altLang="zh-CN" sz="1200" kern="1200" dirty="0">
                <a:solidFill>
                  <a:schemeClr val="tx1"/>
                </a:solidFill>
                <a:effectLst/>
                <a:latin typeface="+mn-lt"/>
                <a:ea typeface="+mn-ea"/>
                <a:cs typeface="+mn-cs"/>
              </a:rPr>
              <a:t>快速下降，随后渐渐缓慢降低。可见，系统获取的有效时长越长，包含的说话人信息相对更丰富，能在测试时匹配到更多说话人特征信息，进而使得识别的性能越高。在训练长度一定的情况下，测试语音长度增长也会让系统匹配时可以获取更多的特征信息。</a:t>
            </a:r>
          </a:p>
          <a:p>
            <a:endParaRPr lang="zh-CN" altLang="en-US" dirty="0"/>
          </a:p>
        </p:txBody>
      </p:sp>
      <p:sp>
        <p:nvSpPr>
          <p:cNvPr id="4" name="灯片编号占位符 3"/>
          <p:cNvSpPr>
            <a:spLocks noGrp="1"/>
          </p:cNvSpPr>
          <p:nvPr>
            <p:ph type="sldNum" sz="quarter" idx="5"/>
          </p:nvPr>
        </p:nvSpPr>
        <p:spPr/>
        <p:txBody>
          <a:bodyPr/>
          <a:lstStyle/>
          <a:p>
            <a:fld id="{D9EECB07-6A26-4617-A2F7-5C466B257645}" type="slidenum">
              <a:rPr lang="zh-CN" altLang="en-US" smtClean="0"/>
              <a:t>23</a:t>
            </a:fld>
            <a:endParaRPr lang="zh-CN" altLang="en-US"/>
          </a:p>
        </p:txBody>
      </p:sp>
    </p:spTree>
    <p:extLst>
      <p:ext uri="{BB962C8B-B14F-4D97-AF65-F5344CB8AC3E}">
        <p14:creationId xmlns:p14="http://schemas.microsoft.com/office/powerpoint/2010/main" val="2214347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在测试语音长度情况下，识别系统的等错误率会随着训练时长增长而渐渐降低，</a:t>
            </a:r>
            <a:r>
              <a:rPr lang="en-US" altLang="zh-CN" sz="1200" kern="1200" dirty="0">
                <a:solidFill>
                  <a:schemeClr val="tx1"/>
                </a:solidFill>
                <a:effectLst/>
                <a:latin typeface="+mn-lt"/>
                <a:ea typeface="+mn-ea"/>
                <a:cs typeface="+mn-cs"/>
              </a:rPr>
              <a:t>10s</a:t>
            </a:r>
            <a:r>
              <a:rPr lang="zh-CN" altLang="zh-CN" sz="1200" kern="1200" dirty="0">
                <a:solidFill>
                  <a:schemeClr val="tx1"/>
                </a:solidFill>
                <a:effectLst/>
                <a:latin typeface="+mn-lt"/>
                <a:ea typeface="+mn-ea"/>
                <a:cs typeface="+mn-cs"/>
              </a:rPr>
              <a:t>增长到</a:t>
            </a:r>
            <a:r>
              <a:rPr lang="en-US" altLang="zh-CN" sz="1200" kern="1200" dirty="0">
                <a:solidFill>
                  <a:schemeClr val="tx1"/>
                </a:solidFill>
                <a:effectLst/>
                <a:latin typeface="+mn-lt"/>
                <a:ea typeface="+mn-ea"/>
                <a:cs typeface="+mn-cs"/>
              </a:rPr>
              <a:t>20s</a:t>
            </a:r>
            <a:r>
              <a:rPr lang="zh-CN" altLang="zh-CN" sz="1200" kern="1200" dirty="0">
                <a:solidFill>
                  <a:schemeClr val="tx1"/>
                </a:solidFill>
                <a:effectLst/>
                <a:latin typeface="+mn-lt"/>
                <a:ea typeface="+mn-ea"/>
                <a:cs typeface="+mn-cs"/>
              </a:rPr>
              <a:t>时</a:t>
            </a:r>
            <a:r>
              <a:rPr lang="en-US" altLang="zh-CN" sz="1200" kern="1200" dirty="0">
                <a:solidFill>
                  <a:schemeClr val="tx1"/>
                </a:solidFill>
                <a:effectLst/>
                <a:latin typeface="+mn-lt"/>
                <a:ea typeface="+mn-ea"/>
                <a:cs typeface="+mn-cs"/>
              </a:rPr>
              <a:t>EER</a:t>
            </a:r>
            <a:r>
              <a:rPr lang="zh-CN" altLang="zh-CN" sz="1200" kern="1200" dirty="0">
                <a:solidFill>
                  <a:schemeClr val="tx1"/>
                </a:solidFill>
                <a:effectLst/>
                <a:latin typeface="+mn-lt"/>
                <a:ea typeface="+mn-ea"/>
                <a:cs typeface="+mn-cs"/>
              </a:rPr>
              <a:t>快速下降，随后渐渐缓慢降低。可见，系统获取的有效时长越长，包含的说话人信息相对更丰富，能在测试时匹配到更多说话人特征信息，进而使得识别的性能越高。在训练长度一定的情况下，测试语音长度增长也会让系统匹配时可以获取更多的特征信息。</a:t>
            </a:r>
          </a:p>
          <a:p>
            <a:endParaRPr lang="zh-CN" altLang="en-US" dirty="0"/>
          </a:p>
        </p:txBody>
      </p:sp>
      <p:sp>
        <p:nvSpPr>
          <p:cNvPr id="4" name="灯片编号占位符 3"/>
          <p:cNvSpPr>
            <a:spLocks noGrp="1"/>
          </p:cNvSpPr>
          <p:nvPr>
            <p:ph type="sldNum" sz="quarter" idx="5"/>
          </p:nvPr>
        </p:nvSpPr>
        <p:spPr/>
        <p:txBody>
          <a:bodyPr/>
          <a:lstStyle/>
          <a:p>
            <a:fld id="{D9EECB07-6A26-4617-A2F7-5C466B257645}" type="slidenum">
              <a:rPr lang="zh-CN" altLang="en-US" smtClean="0"/>
              <a:t>24</a:t>
            </a:fld>
            <a:endParaRPr lang="zh-CN" altLang="en-US"/>
          </a:p>
        </p:txBody>
      </p:sp>
    </p:spTree>
    <p:extLst>
      <p:ext uri="{BB962C8B-B14F-4D97-AF65-F5344CB8AC3E}">
        <p14:creationId xmlns:p14="http://schemas.microsoft.com/office/powerpoint/2010/main" val="1096456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EECB07-6A26-4617-A2F7-5C466B257645}" type="slidenum">
              <a:rPr lang="zh-CN" altLang="en-US" smtClean="0"/>
              <a:t>26</a:t>
            </a:fld>
            <a:endParaRPr lang="zh-CN" altLang="en-US"/>
          </a:p>
        </p:txBody>
      </p:sp>
    </p:spTree>
    <p:extLst>
      <p:ext uri="{BB962C8B-B14F-4D97-AF65-F5344CB8AC3E}">
        <p14:creationId xmlns:p14="http://schemas.microsoft.com/office/powerpoint/2010/main" val="1897378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EECB07-6A26-4617-A2F7-5C466B257645}" type="slidenum">
              <a:rPr lang="zh-CN" altLang="en-US" smtClean="0"/>
              <a:t>27</a:t>
            </a:fld>
            <a:endParaRPr lang="zh-CN" altLang="en-US"/>
          </a:p>
        </p:txBody>
      </p:sp>
    </p:spTree>
    <p:extLst>
      <p:ext uri="{BB962C8B-B14F-4D97-AF65-F5344CB8AC3E}">
        <p14:creationId xmlns:p14="http://schemas.microsoft.com/office/powerpoint/2010/main" val="3711397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EECB07-6A26-4617-A2F7-5C466B257645}" type="slidenum">
              <a:rPr lang="zh-CN" altLang="en-US" smtClean="0"/>
              <a:t>2</a:t>
            </a:fld>
            <a:endParaRPr lang="zh-CN" altLang="en-US"/>
          </a:p>
        </p:txBody>
      </p:sp>
    </p:spTree>
    <p:extLst>
      <p:ext uri="{BB962C8B-B14F-4D97-AF65-F5344CB8AC3E}">
        <p14:creationId xmlns:p14="http://schemas.microsoft.com/office/powerpoint/2010/main" val="4294605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EECB07-6A26-4617-A2F7-5C466B257645}" type="slidenum">
              <a:rPr lang="zh-CN" altLang="en-US" smtClean="0"/>
              <a:t>6</a:t>
            </a:fld>
            <a:endParaRPr lang="zh-CN" altLang="en-US"/>
          </a:p>
        </p:txBody>
      </p:sp>
    </p:spTree>
    <p:extLst>
      <p:ext uri="{BB962C8B-B14F-4D97-AF65-F5344CB8AC3E}">
        <p14:creationId xmlns:p14="http://schemas.microsoft.com/office/powerpoint/2010/main" val="1624490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EECB07-6A26-4617-A2F7-5C466B257645}" type="slidenum">
              <a:rPr lang="zh-CN" altLang="en-US" smtClean="0"/>
              <a:t>8</a:t>
            </a:fld>
            <a:endParaRPr lang="zh-CN" altLang="en-US"/>
          </a:p>
        </p:txBody>
      </p:sp>
    </p:spTree>
    <p:extLst>
      <p:ext uri="{BB962C8B-B14F-4D97-AF65-F5344CB8AC3E}">
        <p14:creationId xmlns:p14="http://schemas.microsoft.com/office/powerpoint/2010/main" val="1377114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Mel</a:t>
            </a:r>
            <a:r>
              <a:rPr lang="zh-CN" altLang="en-US" sz="1200" b="0" i="0" kern="1200" dirty="0" smtClean="0">
                <a:solidFill>
                  <a:schemeClr val="tx1"/>
                </a:solidFill>
                <a:effectLst/>
                <a:latin typeface="+mn-lt"/>
                <a:ea typeface="+mn-ea"/>
                <a:cs typeface="+mn-cs"/>
              </a:rPr>
              <a:t>频率倒谱系数</a:t>
            </a:r>
            <a:r>
              <a:rPr lang="en-US" altLang="zh-CN" sz="1200" b="0" i="0" kern="1200" dirty="0" smtClean="0">
                <a:solidFill>
                  <a:schemeClr val="tx1"/>
                </a:solidFill>
                <a:effectLst/>
                <a:latin typeface="+mn-lt"/>
                <a:ea typeface="+mn-ea"/>
                <a:cs typeface="+mn-cs"/>
              </a:rPr>
              <a:t>(MFCC)</a:t>
            </a:r>
            <a:r>
              <a:rPr lang="zh-CN" altLang="en-US" sz="1200" b="0" i="0" kern="1200" dirty="0" smtClean="0">
                <a:solidFill>
                  <a:schemeClr val="tx1"/>
                </a:solidFill>
                <a:effectLst/>
                <a:latin typeface="+mn-lt"/>
                <a:ea typeface="+mn-ea"/>
                <a:cs typeface="+mn-cs"/>
              </a:rPr>
              <a:t>、线性预测系数</a:t>
            </a:r>
            <a:r>
              <a:rPr lang="en-US" altLang="zh-CN" sz="1200" b="0" i="0" kern="1200" dirty="0" smtClean="0">
                <a:solidFill>
                  <a:schemeClr val="tx1"/>
                </a:solidFill>
                <a:effectLst/>
                <a:latin typeface="+mn-lt"/>
                <a:ea typeface="+mn-ea"/>
                <a:cs typeface="+mn-cs"/>
              </a:rPr>
              <a:t>(LPC)</a:t>
            </a:r>
            <a:r>
              <a:rPr lang="zh-CN" altLang="en-US" sz="1200" b="0" i="0" kern="1200" dirty="0" smtClean="0">
                <a:solidFill>
                  <a:schemeClr val="tx1"/>
                </a:solidFill>
                <a:effectLst/>
                <a:latin typeface="+mn-lt"/>
                <a:ea typeface="+mn-ea"/>
                <a:cs typeface="+mn-cs"/>
              </a:rPr>
              <a:t>、线性预测倒谱系数</a:t>
            </a:r>
            <a:r>
              <a:rPr lang="en-US" altLang="zh-CN" sz="1200" b="0" i="0" kern="1200" dirty="0" smtClean="0">
                <a:solidFill>
                  <a:schemeClr val="tx1"/>
                </a:solidFill>
                <a:effectLst/>
                <a:latin typeface="+mn-lt"/>
                <a:ea typeface="+mn-ea"/>
                <a:cs typeface="+mn-cs"/>
              </a:rPr>
              <a:t>(LPCC)</a:t>
            </a:r>
            <a:r>
              <a:rPr lang="zh-CN" altLang="en-US" sz="1200" b="0" i="0" kern="1200" dirty="0" smtClean="0">
                <a:solidFill>
                  <a:schemeClr val="tx1"/>
                </a:solidFill>
                <a:effectLst/>
                <a:latin typeface="+mn-lt"/>
                <a:ea typeface="+mn-ea"/>
                <a:cs typeface="+mn-cs"/>
              </a:rPr>
              <a:t>、线谱频率</a:t>
            </a:r>
            <a:r>
              <a:rPr lang="en-US" altLang="zh-CN" sz="1200" b="0" i="0" kern="1200" dirty="0" smtClean="0">
                <a:solidFill>
                  <a:schemeClr val="tx1"/>
                </a:solidFill>
                <a:effectLst/>
                <a:latin typeface="+mn-lt"/>
                <a:ea typeface="+mn-ea"/>
                <a:cs typeface="+mn-cs"/>
              </a:rPr>
              <a:t>(LSF)</a:t>
            </a:r>
            <a:r>
              <a:rPr lang="zh-CN" altLang="en-US" sz="1200" b="0" i="0" kern="1200" dirty="0" smtClean="0">
                <a:solidFill>
                  <a:schemeClr val="tx1"/>
                </a:solidFill>
                <a:effectLst/>
                <a:latin typeface="+mn-lt"/>
                <a:ea typeface="+mn-ea"/>
                <a:cs typeface="+mn-cs"/>
              </a:rPr>
              <a:t>、离散小波变换</a:t>
            </a:r>
            <a:r>
              <a:rPr lang="en-US" altLang="zh-CN" sz="1200" b="0" i="0" kern="1200" dirty="0" smtClean="0">
                <a:solidFill>
                  <a:schemeClr val="tx1"/>
                </a:solidFill>
                <a:effectLst/>
                <a:latin typeface="+mn-lt"/>
                <a:ea typeface="+mn-ea"/>
                <a:cs typeface="+mn-cs"/>
              </a:rPr>
              <a:t>(DWT)</a:t>
            </a:r>
            <a:r>
              <a:rPr lang="zh-CN" altLang="en-US" sz="1200" b="0" i="0" kern="1200" dirty="0" smtClean="0">
                <a:solidFill>
                  <a:schemeClr val="tx1"/>
                </a:solidFill>
                <a:effectLst/>
                <a:latin typeface="+mn-lt"/>
                <a:ea typeface="+mn-ea"/>
                <a:cs typeface="+mn-cs"/>
              </a:rPr>
              <a:t>和感知线性预测</a:t>
            </a:r>
            <a:r>
              <a:rPr lang="en-US" altLang="zh-CN" sz="1200" b="0" i="0" kern="1200" dirty="0" smtClean="0">
                <a:solidFill>
                  <a:schemeClr val="tx1"/>
                </a:solidFill>
                <a:effectLst/>
                <a:latin typeface="+mn-lt"/>
                <a:ea typeface="+mn-ea"/>
                <a:cs typeface="+mn-cs"/>
              </a:rPr>
              <a:t>(PLP)</a:t>
            </a:r>
          </a:p>
          <a:p>
            <a:r>
              <a:rPr lang="en-US" altLang="zh-CN" dirty="0" smtClean="0">
                <a:hlinkClick r:id="rId3"/>
              </a:rPr>
              <a:t>https://blog.csdn.net/qq_34218078/article/details/102830559</a:t>
            </a:r>
            <a:endParaRPr lang="zh-CN" altLang="en-US" dirty="0"/>
          </a:p>
        </p:txBody>
      </p:sp>
      <p:sp>
        <p:nvSpPr>
          <p:cNvPr id="4" name="灯片编号占位符 3"/>
          <p:cNvSpPr>
            <a:spLocks noGrp="1"/>
          </p:cNvSpPr>
          <p:nvPr>
            <p:ph type="sldNum" sz="quarter" idx="5"/>
          </p:nvPr>
        </p:nvSpPr>
        <p:spPr/>
        <p:txBody>
          <a:bodyPr/>
          <a:lstStyle/>
          <a:p>
            <a:fld id="{D9EECB07-6A26-4617-A2F7-5C466B257645}" type="slidenum">
              <a:rPr lang="zh-CN" altLang="en-US" smtClean="0"/>
              <a:t>9</a:t>
            </a:fld>
            <a:endParaRPr lang="zh-CN" altLang="en-US"/>
          </a:p>
        </p:txBody>
      </p:sp>
    </p:spTree>
    <p:extLst>
      <p:ext uri="{BB962C8B-B14F-4D97-AF65-F5344CB8AC3E}">
        <p14:creationId xmlns:p14="http://schemas.microsoft.com/office/powerpoint/2010/main" val="4251945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EECB07-6A26-4617-A2F7-5C466B257645}" type="slidenum">
              <a:rPr lang="zh-CN" altLang="en-US" smtClean="0"/>
              <a:t>11</a:t>
            </a:fld>
            <a:endParaRPr lang="zh-CN" altLang="en-US"/>
          </a:p>
        </p:txBody>
      </p:sp>
    </p:spTree>
    <p:extLst>
      <p:ext uri="{BB962C8B-B14F-4D97-AF65-F5344CB8AC3E}">
        <p14:creationId xmlns:p14="http://schemas.microsoft.com/office/powerpoint/2010/main" val="2973658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EECB07-6A26-4617-A2F7-5C466B257645}" type="slidenum">
              <a:rPr lang="zh-CN" altLang="en-US" smtClean="0"/>
              <a:t>12</a:t>
            </a:fld>
            <a:endParaRPr lang="zh-CN" altLang="en-US"/>
          </a:p>
        </p:txBody>
      </p:sp>
    </p:spTree>
    <p:extLst>
      <p:ext uri="{BB962C8B-B14F-4D97-AF65-F5344CB8AC3E}">
        <p14:creationId xmlns:p14="http://schemas.microsoft.com/office/powerpoint/2010/main" val="2860921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D9EECB07-6A26-4617-A2F7-5C466B257645}" type="slidenum">
              <a:rPr lang="zh-CN" altLang="en-US" smtClean="0"/>
              <a:t>14</a:t>
            </a:fld>
            <a:endParaRPr lang="zh-CN" altLang="en-US"/>
          </a:p>
        </p:txBody>
      </p:sp>
    </p:spTree>
    <p:extLst>
      <p:ext uri="{BB962C8B-B14F-4D97-AF65-F5344CB8AC3E}">
        <p14:creationId xmlns:p14="http://schemas.microsoft.com/office/powerpoint/2010/main" val="796344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D9EECB07-6A26-4617-A2F7-5C466B257645}" type="slidenum">
              <a:rPr lang="zh-CN" altLang="en-US" smtClean="0"/>
              <a:t>15</a:t>
            </a:fld>
            <a:endParaRPr lang="zh-CN" altLang="en-US"/>
          </a:p>
        </p:txBody>
      </p:sp>
    </p:spTree>
    <p:extLst>
      <p:ext uri="{BB962C8B-B14F-4D97-AF65-F5344CB8AC3E}">
        <p14:creationId xmlns:p14="http://schemas.microsoft.com/office/powerpoint/2010/main" val="2345890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12/10/2020</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1355825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12/10/2020</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681447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12/10/2020</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4243306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12/10/2020</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83757098"/>
      </p:ext>
    </p:extLst>
  </p:cSld>
  <p:clrMapOvr>
    <a:masterClrMapping/>
  </p:clrMapOvr>
  <p:transition>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12/10/2020</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888751427"/>
      </p:ext>
    </p:extLst>
  </p:cSld>
  <p:clrMapOvr>
    <a:masterClrMapping/>
  </p:clrMapOvr>
  <p:transition>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12/10/2020</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504596233"/>
      </p:ext>
    </p:extLst>
  </p:cSld>
  <p:clrMapOvr>
    <a:masterClrMapping/>
  </p:clrMapOvr>
  <p:transition>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12/10/2020</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737252866"/>
      </p:ext>
    </p:extLst>
  </p:cSld>
  <p:clrMapOvr>
    <a:masterClrMapping/>
  </p:clrMapOvr>
  <p:transition>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12/10/2020</a:t>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4259068405"/>
      </p:ext>
    </p:extLst>
  </p:cSld>
  <p:clrMapOvr>
    <a:masterClrMapping/>
  </p:clrMapOvr>
  <p:transition>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12/10/2020</a:t>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4119476300"/>
      </p:ext>
    </p:extLst>
  </p:cSld>
  <p:clrMapOvr>
    <a:masterClrMapping/>
  </p:clrMapOvr>
  <p:transition>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12/10/2020</a:t>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511801229"/>
      </p:ext>
    </p:extLst>
  </p:cSld>
  <p:clrMapOvr>
    <a:masterClrMapping/>
  </p:clrMapOvr>
  <p:transition>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12/10/2020</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2109851362"/>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12/10/2020</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38074479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12/10/2020</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2735723671"/>
      </p:ext>
    </p:extLst>
  </p:cSld>
  <p:clrMapOvr>
    <a:masterClrMapping/>
  </p:clrMapOvr>
  <p:transition>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12/10/2020</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714610222"/>
      </p:ext>
    </p:extLst>
  </p:cSld>
  <p:clrMapOvr>
    <a:masterClrMapping/>
  </p:clrMapOvr>
  <p:transition>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12/10/2020</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2937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12/10/2020</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3343396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6EF31D4-1AA4-45E7-8F10-C007A9A6DDB0}" type="datetimeFigureOut">
              <a:rPr lang="zh-HK" altLang="en-US" smtClean="0"/>
              <a:pPr/>
              <a:t>12/10/2020</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247977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6EF31D4-1AA4-45E7-8F10-C007A9A6DDB0}" type="datetimeFigureOut">
              <a:rPr lang="zh-HK" altLang="en-US" smtClean="0"/>
              <a:pPr/>
              <a:t>12/10/2020</a:t>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174527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6EF31D4-1AA4-45E7-8F10-C007A9A6DDB0}" type="datetimeFigureOut">
              <a:rPr lang="zh-HK" altLang="en-US" smtClean="0"/>
              <a:pPr/>
              <a:t>12/10/2020</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1499634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EF31D4-1AA4-45E7-8F10-C007A9A6DDB0}" type="datetimeFigureOut">
              <a:rPr lang="zh-HK" altLang="en-US" smtClean="0"/>
              <a:pPr/>
              <a:t>12/10/2020</a:t>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55532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6EF31D4-1AA4-45E7-8F10-C007A9A6DDB0}" type="datetimeFigureOut">
              <a:rPr lang="zh-HK" altLang="en-US" smtClean="0"/>
              <a:pPr/>
              <a:t>12/10/2020</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356368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6EF31D4-1AA4-45E7-8F10-C007A9A6DDB0}" type="datetimeFigureOut">
              <a:rPr lang="zh-HK" altLang="en-US" smtClean="0"/>
              <a:pPr/>
              <a:t>12/10/2020</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268747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F31D4-1AA4-45E7-8F10-C007A9A6DDB0}" type="datetimeFigureOut">
              <a:rPr lang="zh-HK" altLang="en-US" smtClean="0"/>
              <a:pPr/>
              <a:t>12/10/2020</a:t>
            </a:fld>
            <a:endParaRPr lang="zh-HK"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12581778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A18431-54C4-4585-82AD-D4BDE8FCC787}" type="datetimeFigureOut">
              <a:rPr lang="zh-HK" altLang="en-US" smtClean="0">
                <a:solidFill>
                  <a:prstClr val="black">
                    <a:tint val="75000"/>
                  </a:prstClr>
                </a:solidFill>
              </a:rPr>
              <a:pPr/>
              <a:t>12/10/2020</a:t>
            </a:fld>
            <a:endParaRPr lang="zh-HK"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58800814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sse.tongji.edu.cn/yingshen/"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7.xml"/><Relationship Id="rId3" Type="http://schemas.microsoft.com/office/2007/relationships/media" Target="../media/media3.m4a"/><Relationship Id="rId7" Type="http://schemas.openxmlformats.org/officeDocument/2006/relationships/slideLayout" Target="../slideLayouts/slideLayout18.xml"/><Relationship Id="rId12" Type="http://schemas.openxmlformats.org/officeDocument/2006/relationships/image" Target="../media/image19.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audio" Target="../media/media4.wav"/><Relationship Id="rId11" Type="http://schemas.openxmlformats.org/officeDocument/2006/relationships/image" Target="../media/image30.jpeg"/><Relationship Id="rId5" Type="http://schemas.microsoft.com/office/2007/relationships/media" Target="../media/media4.wav"/><Relationship Id="rId10" Type="http://schemas.openxmlformats.org/officeDocument/2006/relationships/image" Target="../media/image29.png"/><Relationship Id="rId4" Type="http://schemas.openxmlformats.org/officeDocument/2006/relationships/audio" Target="../media/media3.m4a"/><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32.jpeg"/><Relationship Id="rId4" Type="http://schemas.openxmlformats.org/officeDocument/2006/relationships/image" Target="../media/image31.emf"/></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45.jpeg"/><Relationship Id="rId4" Type="http://schemas.openxmlformats.org/officeDocument/2006/relationships/image" Target="../media/image44.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47.jpe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51.jpg"/><Relationship Id="rId5" Type="http://schemas.openxmlformats.org/officeDocument/2006/relationships/image" Target="../media/image50.jpeg"/><Relationship Id="rId4" Type="http://schemas.openxmlformats.org/officeDocument/2006/relationships/image" Target="../media/image49.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microsoft.com/office/2007/relationships/hdphoto" Target="../media/hdphoto4.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0.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9.png"/><Relationship Id="rId5" Type="http://schemas.openxmlformats.org/officeDocument/2006/relationships/image" Target="../media/image2.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2.gif"/><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170.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60.png"/><Relationship Id="rId5" Type="http://schemas.openxmlformats.org/officeDocument/2006/relationships/image" Target="../media/image15.png"/><Relationship Id="rId10" Type="http://schemas.openxmlformats.org/officeDocument/2006/relationships/image" Target="../media/image28.png"/><Relationship Id="rId4" Type="http://schemas.openxmlformats.org/officeDocument/2006/relationships/image" Target="../media/image140.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2259000"/>
            <a:ext cx="10239376" cy="1532164"/>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62919" y="2721964"/>
            <a:ext cx="7767263"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rPr>
              <a:t>为机器装上“耳朵”</a:t>
            </a:r>
            <a:endParaRPr lang="en-US" altLang="zh-CN" sz="2800" b="1" spc="300" dirty="0">
              <a:solidFill>
                <a:schemeClr val="bg1"/>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13706C36-CBCB-4782-A394-73FA3F3C264D}"/>
              </a:ext>
            </a:extLst>
          </p:cNvPr>
          <p:cNvGrpSpPr/>
          <p:nvPr/>
        </p:nvGrpSpPr>
        <p:grpSpPr>
          <a:xfrm>
            <a:off x="8740017" y="298557"/>
            <a:ext cx="3049576" cy="1183314"/>
            <a:chOff x="6094423" y="369357"/>
            <a:chExt cx="3049576" cy="1183314"/>
          </a:xfrm>
        </p:grpSpPr>
        <p:sp>
          <p:nvSpPr>
            <p:cNvPr id="20" name="椭圆 19"/>
            <p:cNvSpPr/>
            <p:nvPr/>
          </p:nvSpPr>
          <p:spPr>
            <a:xfrm>
              <a:off x="6132465" y="374757"/>
              <a:ext cx="1177915" cy="1177914"/>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400" b="1" dirty="0">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95396A9D-58E1-460F-844C-348A629AE9B9}"/>
                </a:ext>
              </a:extLst>
            </p:cNvPr>
            <p:cNvGrpSpPr/>
            <p:nvPr/>
          </p:nvGrpSpPr>
          <p:grpSpPr>
            <a:xfrm>
              <a:off x="6094423" y="369357"/>
              <a:ext cx="3049576" cy="1112514"/>
              <a:chOff x="6094423" y="369357"/>
              <a:chExt cx="3049576" cy="1112514"/>
            </a:xfrm>
          </p:grpSpPr>
          <p:sp>
            <p:nvSpPr>
              <p:cNvPr id="21" name="文本框 20"/>
              <p:cNvSpPr txBox="1"/>
              <p:nvPr/>
            </p:nvSpPr>
            <p:spPr>
              <a:xfrm>
                <a:off x="7368614" y="688489"/>
                <a:ext cx="1775385" cy="523220"/>
              </a:xfrm>
              <a:prstGeom prst="rect">
                <a:avLst/>
              </a:prstGeom>
              <a:noFill/>
            </p:spPr>
            <p:txBody>
              <a:bodyPr wrap="square" rtlCol="0">
                <a:spAutoFit/>
              </a:bodyPr>
              <a:lstStyle/>
              <a:p>
                <a:r>
                  <a:rPr lang="zh-CN" altLang="en-US" sz="2800" b="1" spc="300" dirty="0">
                    <a:solidFill>
                      <a:srgbClr val="0174AB"/>
                    </a:solidFill>
                    <a:latin typeface="微软雅黑" panose="020B0503020204020204" pitchFamily="34" charset="-122"/>
                    <a:ea typeface="微软雅黑" panose="020B0503020204020204" pitchFamily="34" charset="-122"/>
                  </a:rPr>
                  <a:t>同济大学</a:t>
                </a:r>
                <a:endParaRPr lang="zh-HK" altLang="en-US" sz="2800" b="1" spc="300" dirty="0">
                  <a:solidFill>
                    <a:srgbClr val="0174AB"/>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39C11BC1-37B3-4203-B661-88B14F2BCF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4423" y="369357"/>
                <a:ext cx="1223519" cy="1112514"/>
              </a:xfrm>
              <a:prstGeom prst="rect">
                <a:avLst/>
              </a:prstGeom>
            </p:spPr>
          </p:pic>
        </p:grpSp>
      </p:grpSp>
      <p:sp>
        <p:nvSpPr>
          <p:cNvPr id="27" name="文本框 26"/>
          <p:cNvSpPr txBox="1"/>
          <p:nvPr/>
        </p:nvSpPr>
        <p:spPr>
          <a:xfrm>
            <a:off x="6020579" y="4568293"/>
            <a:ext cx="4881321" cy="1354217"/>
          </a:xfrm>
          <a:prstGeom prst="rect">
            <a:avLst/>
          </a:prstGeom>
          <a:noFill/>
        </p:spPr>
        <p:txBody>
          <a:bodyPr wrap="square" rtlCol="0">
            <a:spAutoFit/>
          </a:bodyPr>
          <a:lstStyle/>
          <a:p>
            <a:r>
              <a:rPr lang="zh-CN" altLang="en-US" b="1" spc="300" dirty="0" smtClean="0">
                <a:solidFill>
                  <a:schemeClr val="bg2">
                    <a:lumMod val="50000"/>
                  </a:schemeClr>
                </a:solidFill>
                <a:latin typeface="微软雅黑" panose="020B0503020204020204" pitchFamily="34" charset="-122"/>
                <a:ea typeface="微软雅黑" panose="020B0503020204020204" pitchFamily="34" charset="-122"/>
              </a:rPr>
              <a:t>沈     莹   副教授 博导</a:t>
            </a:r>
            <a:endParaRPr lang="en-US" altLang="zh-CN" b="1" spc="300" dirty="0" smtClean="0">
              <a:solidFill>
                <a:schemeClr val="bg2">
                  <a:lumMod val="50000"/>
                </a:schemeClr>
              </a:solidFill>
              <a:latin typeface="微软雅黑" panose="020B0503020204020204" pitchFamily="34" charset="-122"/>
              <a:ea typeface="微软雅黑" panose="020B0503020204020204" pitchFamily="34" charset="-122"/>
            </a:endParaRPr>
          </a:p>
          <a:p>
            <a:pPr marL="1339850" indent="-1339850">
              <a:tabLst>
                <a:tab pos="1339850" algn="l"/>
              </a:tabLst>
            </a:pPr>
            <a:r>
              <a:rPr lang="zh-CN" altLang="en-US" b="1" spc="300" dirty="0" smtClean="0">
                <a:solidFill>
                  <a:schemeClr val="bg2">
                    <a:lumMod val="50000"/>
                  </a:schemeClr>
                </a:solidFill>
                <a:latin typeface="微软雅黑" panose="020B0503020204020204" pitchFamily="34" charset="-122"/>
                <a:ea typeface="微软雅黑" panose="020B0503020204020204" pitchFamily="34" charset="-122"/>
              </a:rPr>
              <a:t>研究方向：语音识别，自然语言处理，生物信息学</a:t>
            </a:r>
            <a:endParaRPr lang="en-US" altLang="zh-CN" b="1" spc="300" dirty="0" smtClean="0">
              <a:solidFill>
                <a:schemeClr val="bg2">
                  <a:lumMod val="50000"/>
                </a:schemeClr>
              </a:solidFill>
              <a:latin typeface="微软雅黑" panose="020B0503020204020204" pitchFamily="34" charset="-122"/>
              <a:ea typeface="微软雅黑" panose="020B0503020204020204" pitchFamily="34" charset="-122"/>
            </a:endParaRPr>
          </a:p>
          <a:p>
            <a:pPr marL="1339850" indent="-1339850">
              <a:tabLst>
                <a:tab pos="1339850" algn="l"/>
              </a:tabLst>
            </a:pPr>
            <a:endParaRPr lang="en-US" altLang="zh-CN" sz="900" b="1" spc="300" dirty="0" smtClean="0">
              <a:solidFill>
                <a:schemeClr val="bg2">
                  <a:lumMod val="50000"/>
                </a:schemeClr>
              </a:solidFill>
              <a:latin typeface="微软雅黑" panose="020B0503020204020204" pitchFamily="34" charset="-122"/>
              <a:ea typeface="微软雅黑" panose="020B0503020204020204" pitchFamily="34" charset="-122"/>
            </a:endParaRPr>
          </a:p>
          <a:p>
            <a:pPr marL="1339850" indent="-1339850">
              <a:tabLst>
                <a:tab pos="1339850" algn="l"/>
              </a:tabLst>
            </a:pPr>
            <a:r>
              <a:rPr lang="en-US" altLang="zh-CN" dirty="0" smtClean="0">
                <a:hlinkClick r:id="rId4"/>
              </a:rPr>
              <a:t>https</a:t>
            </a:r>
            <a:r>
              <a:rPr lang="en-US" altLang="zh-CN" dirty="0">
                <a:hlinkClick r:id="rId4"/>
              </a:rPr>
              <a:t>://sse.tongji.edu.cn/yingshen</a:t>
            </a:r>
            <a:r>
              <a:rPr lang="en-US" altLang="zh-CN" dirty="0" smtClean="0">
                <a:hlinkClick r:id="rId4"/>
              </a:rPr>
              <a:t>/</a:t>
            </a:r>
            <a:endParaRPr lang="en-US" altLang="zh-CN" dirty="0" smtClean="0"/>
          </a:p>
        </p:txBody>
      </p:sp>
    </p:spTree>
    <p:extLst>
      <p:ext uri="{BB962C8B-B14F-4D97-AF65-F5344CB8AC3E}">
        <p14:creationId xmlns:p14="http://schemas.microsoft.com/office/powerpoint/2010/main" val="26052184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3" name="文本框 12"/>
          <p:cNvSpPr txBox="1"/>
          <p:nvPr/>
        </p:nvSpPr>
        <p:spPr>
          <a:xfrm>
            <a:off x="4081321" y="2698527"/>
            <a:ext cx="5929792" cy="1200329"/>
          </a:xfrm>
          <a:prstGeom prst="rect">
            <a:avLst/>
          </a:prstGeom>
          <a:noFill/>
        </p:spPr>
        <p:txBody>
          <a:bodyPr wrap="square" rtlCol="0">
            <a:spAutoFit/>
          </a:bodyPr>
          <a:lstStyle/>
          <a:p>
            <a:r>
              <a:rPr lang="zh-CN" altLang="en-US" sz="7200" b="1" spc="300" dirty="0" smtClean="0">
                <a:solidFill>
                  <a:schemeClr val="bg1"/>
                </a:solidFill>
                <a:latin typeface="微软雅黑" panose="020B0503020204020204" pitchFamily="34" charset="-122"/>
                <a:ea typeface="微软雅黑" panose="020B0503020204020204" pitchFamily="34" charset="-122"/>
              </a:rPr>
              <a:t>语音识别应用</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sp>
        <p:nvSpPr>
          <p:cNvPr id="4" name="Freeform 6"/>
          <p:cNvSpPr>
            <a:spLocks/>
          </p:cNvSpPr>
          <p:nvPr/>
        </p:nvSpPr>
        <p:spPr bwMode="auto">
          <a:xfrm>
            <a:off x="2627445" y="2595009"/>
            <a:ext cx="1439798" cy="1438844"/>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5" name="Freeform 7"/>
          <p:cNvSpPr>
            <a:spLocks noEditPoints="1"/>
          </p:cNvSpPr>
          <p:nvPr/>
        </p:nvSpPr>
        <p:spPr bwMode="auto">
          <a:xfrm>
            <a:off x="3472534" y="3592231"/>
            <a:ext cx="558465" cy="556557"/>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6" name="Freeform 8"/>
          <p:cNvSpPr>
            <a:spLocks/>
          </p:cNvSpPr>
          <p:nvPr/>
        </p:nvSpPr>
        <p:spPr bwMode="auto">
          <a:xfrm>
            <a:off x="3169219" y="3315623"/>
            <a:ext cx="596618" cy="117321"/>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7" name="Freeform 9"/>
          <p:cNvSpPr>
            <a:spLocks/>
          </p:cNvSpPr>
          <p:nvPr/>
        </p:nvSpPr>
        <p:spPr bwMode="auto">
          <a:xfrm>
            <a:off x="3170172" y="3076212"/>
            <a:ext cx="595663" cy="117321"/>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8" name="Freeform 10"/>
          <p:cNvSpPr>
            <a:spLocks/>
          </p:cNvSpPr>
          <p:nvPr/>
        </p:nvSpPr>
        <p:spPr bwMode="auto">
          <a:xfrm>
            <a:off x="3170172" y="3555032"/>
            <a:ext cx="539388" cy="118274"/>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0" name="Freeform 12"/>
          <p:cNvSpPr>
            <a:spLocks/>
          </p:cNvSpPr>
          <p:nvPr/>
        </p:nvSpPr>
        <p:spPr bwMode="auto">
          <a:xfrm>
            <a:off x="2928855" y="3316576"/>
            <a:ext cx="117321" cy="115413"/>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1" name="Freeform 13"/>
          <p:cNvSpPr>
            <a:spLocks/>
          </p:cNvSpPr>
          <p:nvPr/>
        </p:nvSpPr>
        <p:spPr bwMode="auto">
          <a:xfrm>
            <a:off x="2929808" y="3077166"/>
            <a:ext cx="116366" cy="116366"/>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2" name="Freeform 14"/>
          <p:cNvSpPr>
            <a:spLocks/>
          </p:cNvSpPr>
          <p:nvPr/>
        </p:nvSpPr>
        <p:spPr bwMode="auto">
          <a:xfrm>
            <a:off x="2929808" y="3555987"/>
            <a:ext cx="116366" cy="116366"/>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Tree>
    <p:extLst>
      <p:ext uri="{BB962C8B-B14F-4D97-AF65-F5344CB8AC3E}">
        <p14:creationId xmlns:p14="http://schemas.microsoft.com/office/powerpoint/2010/main" val="3345686746"/>
      </p:ext>
    </p:extLst>
  </p:cSld>
  <p:clrMapOvr>
    <a:masterClrMapping/>
  </p:clrMapOvr>
  <p:transition>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FD08D98-0657-4393-B679-7AF923FBD8A6}"/>
              </a:ext>
            </a:extLst>
          </p:cNvPr>
          <p:cNvGrpSpPr/>
          <p:nvPr/>
        </p:nvGrpSpPr>
        <p:grpSpPr>
          <a:xfrm>
            <a:off x="507953" y="3357038"/>
            <a:ext cx="4060884" cy="369332"/>
            <a:chOff x="450707" y="1849758"/>
            <a:chExt cx="4060884" cy="369332"/>
          </a:xfrm>
        </p:grpSpPr>
        <p:grpSp>
          <p:nvGrpSpPr>
            <p:cNvPr id="22" name="Group 18">
              <a:extLst>
                <a:ext uri="{FF2B5EF4-FFF2-40B4-BE49-F238E27FC236}">
                  <a16:creationId xmlns:a16="http://schemas.microsoft.com/office/drawing/2014/main" id="{6766D261-67B1-41CD-BC97-EB47E6D14EFA}"/>
                </a:ext>
              </a:extLst>
            </p:cNvPr>
            <p:cNvGrpSpPr/>
            <p:nvPr/>
          </p:nvGrpSpPr>
          <p:grpSpPr>
            <a:xfrm>
              <a:off x="450707" y="1956219"/>
              <a:ext cx="497616" cy="151217"/>
              <a:chOff x="1464244" y="3674277"/>
              <a:chExt cx="1261578" cy="383373"/>
            </a:xfrm>
          </p:grpSpPr>
          <p:sp>
            <p:nvSpPr>
              <p:cNvPr id="27" name="Arc 19">
                <a:extLst>
                  <a:ext uri="{FF2B5EF4-FFF2-40B4-BE49-F238E27FC236}">
                    <a16:creationId xmlns:a16="http://schemas.microsoft.com/office/drawing/2014/main" id="{4D8A22E4-C787-4221-B028-09EDA39965A8}"/>
                  </a:ext>
                </a:extLst>
              </p:cNvPr>
              <p:cNvSpPr/>
              <p:nvPr/>
            </p:nvSpPr>
            <p:spPr>
              <a:xfrm>
                <a:off x="2342450" y="3674277"/>
                <a:ext cx="383372" cy="383373"/>
              </a:xfrm>
              <a:prstGeom prst="arc">
                <a:avLst>
                  <a:gd name="adj1" fmla="val 16200000"/>
                  <a:gd name="adj2" fmla="val 5435974"/>
                </a:avLst>
              </a:prstGeom>
              <a:ln w="31750" cap="rnd">
                <a:solidFill>
                  <a:schemeClr val="accent1">
                    <a:lumMod val="50000"/>
                    <a:alpha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28" name="Arc 20">
                <a:extLst>
                  <a:ext uri="{FF2B5EF4-FFF2-40B4-BE49-F238E27FC236}">
                    <a16:creationId xmlns:a16="http://schemas.microsoft.com/office/drawing/2014/main" id="{33FB8E60-F3CA-470B-855B-F1F639A21CA3}"/>
                  </a:ext>
                </a:extLst>
              </p:cNvPr>
              <p:cNvSpPr/>
              <p:nvPr/>
            </p:nvSpPr>
            <p:spPr>
              <a:xfrm>
                <a:off x="1903348" y="3674277"/>
                <a:ext cx="383372" cy="383373"/>
              </a:xfrm>
              <a:prstGeom prst="arc">
                <a:avLst>
                  <a:gd name="adj1" fmla="val 16200000"/>
                  <a:gd name="adj2" fmla="val 5435974"/>
                </a:avLst>
              </a:prstGeom>
              <a:ln w="31750" cap="rnd">
                <a:solidFill>
                  <a:schemeClr val="accent1">
                    <a:lumMod val="50000"/>
                    <a:alpha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35" name="Arc 21">
                <a:extLst>
                  <a:ext uri="{FF2B5EF4-FFF2-40B4-BE49-F238E27FC236}">
                    <a16:creationId xmlns:a16="http://schemas.microsoft.com/office/drawing/2014/main" id="{DF4CBEE1-9FFD-43A9-A77B-A565879F634C}"/>
                  </a:ext>
                </a:extLst>
              </p:cNvPr>
              <p:cNvSpPr/>
              <p:nvPr/>
            </p:nvSpPr>
            <p:spPr>
              <a:xfrm>
                <a:off x="1464244" y="3674277"/>
                <a:ext cx="383372" cy="383373"/>
              </a:xfrm>
              <a:prstGeom prst="arc">
                <a:avLst>
                  <a:gd name="adj1" fmla="val 16200000"/>
                  <a:gd name="adj2" fmla="val 5435974"/>
                </a:avLst>
              </a:prstGeom>
              <a:ln w="3175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grpSp>
        <p:sp>
          <p:nvSpPr>
            <p:cNvPr id="36" name="文本框 35">
              <a:extLst>
                <a:ext uri="{FF2B5EF4-FFF2-40B4-BE49-F238E27FC236}">
                  <a16:creationId xmlns:a16="http://schemas.microsoft.com/office/drawing/2014/main" id="{A728472B-D155-44BF-AF77-60C7E48F5C16}"/>
                </a:ext>
              </a:extLst>
            </p:cNvPr>
            <p:cNvSpPr txBox="1"/>
            <p:nvPr/>
          </p:nvSpPr>
          <p:spPr>
            <a:xfrm>
              <a:off x="1082148" y="1849758"/>
              <a:ext cx="3429443" cy="369332"/>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前沿课题</a:t>
              </a:r>
              <a:endParaRPr lang="zh-HK"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8" name="组合 7">
            <a:extLst>
              <a:ext uri="{FF2B5EF4-FFF2-40B4-BE49-F238E27FC236}">
                <a16:creationId xmlns:a16="http://schemas.microsoft.com/office/drawing/2014/main" id="{2C6F6F50-E738-4CF4-9CCA-3CB7339C6735}"/>
              </a:ext>
            </a:extLst>
          </p:cNvPr>
          <p:cNvGrpSpPr/>
          <p:nvPr/>
        </p:nvGrpSpPr>
        <p:grpSpPr>
          <a:xfrm>
            <a:off x="507953" y="1317039"/>
            <a:ext cx="3527254" cy="369332"/>
            <a:chOff x="579365" y="4315943"/>
            <a:chExt cx="3527254" cy="369332"/>
          </a:xfrm>
        </p:grpSpPr>
        <p:grpSp>
          <p:nvGrpSpPr>
            <p:cNvPr id="46" name="Group 18">
              <a:extLst>
                <a:ext uri="{FF2B5EF4-FFF2-40B4-BE49-F238E27FC236}">
                  <a16:creationId xmlns:a16="http://schemas.microsoft.com/office/drawing/2014/main" id="{E884DEB5-C502-44F4-8F55-465457AFB42C}"/>
                </a:ext>
              </a:extLst>
            </p:cNvPr>
            <p:cNvGrpSpPr/>
            <p:nvPr/>
          </p:nvGrpSpPr>
          <p:grpSpPr>
            <a:xfrm>
              <a:off x="579365" y="4416855"/>
              <a:ext cx="497616" cy="151217"/>
              <a:chOff x="1734707" y="3674277"/>
              <a:chExt cx="1261578" cy="383373"/>
            </a:xfrm>
          </p:grpSpPr>
          <p:sp>
            <p:nvSpPr>
              <p:cNvPr id="47" name="Arc 19">
                <a:extLst>
                  <a:ext uri="{FF2B5EF4-FFF2-40B4-BE49-F238E27FC236}">
                    <a16:creationId xmlns:a16="http://schemas.microsoft.com/office/drawing/2014/main" id="{734A5E80-4B54-4C19-9846-48462F763B2D}"/>
                  </a:ext>
                </a:extLst>
              </p:cNvPr>
              <p:cNvSpPr/>
              <p:nvPr/>
            </p:nvSpPr>
            <p:spPr>
              <a:xfrm>
                <a:off x="2612913" y="3674277"/>
                <a:ext cx="383372" cy="383373"/>
              </a:xfrm>
              <a:prstGeom prst="arc">
                <a:avLst>
                  <a:gd name="adj1" fmla="val 16200000"/>
                  <a:gd name="adj2" fmla="val 5435974"/>
                </a:avLst>
              </a:prstGeom>
              <a:ln w="31750" cap="rnd">
                <a:solidFill>
                  <a:schemeClr val="accent1">
                    <a:lumMod val="50000"/>
                    <a:alpha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48" name="Arc 20">
                <a:extLst>
                  <a:ext uri="{FF2B5EF4-FFF2-40B4-BE49-F238E27FC236}">
                    <a16:creationId xmlns:a16="http://schemas.microsoft.com/office/drawing/2014/main" id="{2A54CA9C-06DA-4EDD-A53B-DC04BD5FCD83}"/>
                  </a:ext>
                </a:extLst>
              </p:cNvPr>
              <p:cNvSpPr/>
              <p:nvPr/>
            </p:nvSpPr>
            <p:spPr>
              <a:xfrm>
                <a:off x="2173812" y="3674277"/>
                <a:ext cx="383372" cy="383373"/>
              </a:xfrm>
              <a:prstGeom prst="arc">
                <a:avLst>
                  <a:gd name="adj1" fmla="val 16200000"/>
                  <a:gd name="adj2" fmla="val 5435974"/>
                </a:avLst>
              </a:prstGeom>
              <a:ln w="31750" cap="rnd">
                <a:solidFill>
                  <a:schemeClr val="accent1">
                    <a:lumMod val="50000"/>
                    <a:alpha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49" name="Arc 21">
                <a:extLst>
                  <a:ext uri="{FF2B5EF4-FFF2-40B4-BE49-F238E27FC236}">
                    <a16:creationId xmlns:a16="http://schemas.microsoft.com/office/drawing/2014/main" id="{3F0A4362-9988-4069-B84F-B27D9BDE7CE1}"/>
                  </a:ext>
                </a:extLst>
              </p:cNvPr>
              <p:cNvSpPr/>
              <p:nvPr/>
            </p:nvSpPr>
            <p:spPr>
              <a:xfrm>
                <a:off x="1734707" y="3674277"/>
                <a:ext cx="383372" cy="383373"/>
              </a:xfrm>
              <a:prstGeom prst="arc">
                <a:avLst>
                  <a:gd name="adj1" fmla="val 16200000"/>
                  <a:gd name="adj2" fmla="val 5435974"/>
                </a:avLst>
              </a:prstGeom>
              <a:ln w="3175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grpSp>
        <p:sp>
          <p:nvSpPr>
            <p:cNvPr id="50" name="文本框 49">
              <a:extLst>
                <a:ext uri="{FF2B5EF4-FFF2-40B4-BE49-F238E27FC236}">
                  <a16:creationId xmlns:a16="http://schemas.microsoft.com/office/drawing/2014/main" id="{9F13BD29-E982-4877-ABA6-7F2586DC965B}"/>
                </a:ext>
              </a:extLst>
            </p:cNvPr>
            <p:cNvSpPr txBox="1"/>
            <p:nvPr/>
          </p:nvSpPr>
          <p:spPr>
            <a:xfrm>
              <a:off x="1210806" y="4315943"/>
              <a:ext cx="2895813" cy="369332"/>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语音识别当中的实际问题</a:t>
              </a:r>
              <a:endParaRPr lang="zh-HK"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97" name="组合 96">
            <a:extLst>
              <a:ext uri="{FF2B5EF4-FFF2-40B4-BE49-F238E27FC236}">
                <a16:creationId xmlns:a16="http://schemas.microsoft.com/office/drawing/2014/main" id="{0268AAEF-5F8F-4C0B-966F-88A8000D0821}"/>
              </a:ext>
            </a:extLst>
          </p:cNvPr>
          <p:cNvGrpSpPr/>
          <p:nvPr/>
        </p:nvGrpSpPr>
        <p:grpSpPr>
          <a:xfrm>
            <a:off x="341679" y="202796"/>
            <a:ext cx="11718227" cy="797795"/>
            <a:chOff x="-1156921" y="761596"/>
            <a:chExt cx="11718227" cy="797795"/>
          </a:xfrm>
        </p:grpSpPr>
        <p:sp>
          <p:nvSpPr>
            <p:cNvPr id="39" name="矩形 38">
              <a:extLst>
                <a:ext uri="{FF2B5EF4-FFF2-40B4-BE49-F238E27FC236}">
                  <a16:creationId xmlns:a16="http://schemas.microsoft.com/office/drawing/2014/main" id="{F2A7EA18-39A8-4DD4-BBEA-E83149CB821E}"/>
                </a:ext>
              </a:extLst>
            </p:cNvPr>
            <p:cNvSpPr/>
            <p:nvPr/>
          </p:nvSpPr>
          <p:spPr>
            <a:xfrm>
              <a:off x="-853568" y="974616"/>
              <a:ext cx="2753025" cy="584775"/>
            </a:xfrm>
            <a:prstGeom prst="rect">
              <a:avLst/>
            </a:prstGeom>
          </p:spPr>
          <p:txBody>
            <a:bodyPr wrap="square">
              <a:spAutoFit/>
            </a:bodyPr>
            <a:lstStyle/>
            <a:p>
              <a:r>
                <a:rPr lang="zh-CN" altLang="en-US" sz="3200" b="1" dirty="0">
                  <a:solidFill>
                    <a:schemeClr val="accent1">
                      <a:lumMod val="75000"/>
                    </a:schemeClr>
                  </a:solidFill>
                  <a:latin typeface="微软雅黑"/>
                  <a:ea typeface="微软雅黑"/>
                </a:rPr>
                <a:t>领域</a:t>
              </a:r>
              <a:r>
                <a:rPr lang="zh-CN" altLang="en-US" sz="3200" b="1" dirty="0" smtClean="0">
                  <a:solidFill>
                    <a:schemeClr val="accent1">
                      <a:lumMod val="75000"/>
                    </a:schemeClr>
                  </a:solidFill>
                  <a:latin typeface="微软雅黑"/>
                  <a:ea typeface="微软雅黑"/>
                </a:rPr>
                <a:t>课题</a:t>
              </a:r>
              <a:endParaRPr lang="zh-CN" altLang="en-US" sz="3600" b="1" dirty="0">
                <a:solidFill>
                  <a:schemeClr val="accent1">
                    <a:lumMod val="75000"/>
                  </a:schemeClr>
                </a:solidFill>
                <a:latin typeface="微软雅黑"/>
                <a:ea typeface="微软雅黑"/>
              </a:endParaRPr>
            </a:p>
          </p:txBody>
        </p:sp>
        <p:sp>
          <p:nvSpPr>
            <p:cNvPr id="5" name="半闭框 4">
              <a:extLst>
                <a:ext uri="{FF2B5EF4-FFF2-40B4-BE49-F238E27FC236}">
                  <a16:creationId xmlns:a16="http://schemas.microsoft.com/office/drawing/2014/main" id="{94AE8FCB-8E1A-4075-9238-E29E0748F14E}"/>
                </a:ext>
              </a:extLst>
            </p:cNvPr>
            <p:cNvSpPr/>
            <p:nvPr/>
          </p:nvSpPr>
          <p:spPr>
            <a:xfrm>
              <a:off x="-1156921" y="761596"/>
              <a:ext cx="1217337" cy="764055"/>
            </a:xfrm>
            <a:prstGeom prst="halfFrame">
              <a:avLst>
                <a:gd name="adj1" fmla="val 13473"/>
                <a:gd name="adj2" fmla="val 120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0" name="组合 59">
              <a:extLst>
                <a:ext uri="{FF2B5EF4-FFF2-40B4-BE49-F238E27FC236}">
                  <a16:creationId xmlns:a16="http://schemas.microsoft.com/office/drawing/2014/main" id="{6D16FAD1-DF92-4348-AA09-949CC9B296E1}"/>
                </a:ext>
              </a:extLst>
            </p:cNvPr>
            <p:cNvGrpSpPr/>
            <p:nvPr/>
          </p:nvGrpSpPr>
          <p:grpSpPr>
            <a:xfrm>
              <a:off x="8694314" y="845249"/>
              <a:ext cx="1866992" cy="457021"/>
              <a:chOff x="8301813" y="450835"/>
              <a:chExt cx="2456035" cy="601216"/>
            </a:xfrm>
          </p:grpSpPr>
          <p:sp>
            <p:nvSpPr>
              <p:cNvPr id="61" name="椭圆 60">
                <a:extLst>
                  <a:ext uri="{FF2B5EF4-FFF2-40B4-BE49-F238E27FC236}">
                    <a16:creationId xmlns:a16="http://schemas.microsoft.com/office/drawing/2014/main" id="{FEC536A2-BD34-4748-86CD-768998247C1D}"/>
                  </a:ext>
                </a:extLst>
              </p:cNvPr>
              <p:cNvSpPr/>
              <p:nvPr/>
            </p:nvSpPr>
            <p:spPr>
              <a:xfrm>
                <a:off x="8313338" y="456236"/>
                <a:ext cx="595817" cy="595815"/>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400" b="1" dirty="0">
                  <a:latin typeface="微软雅黑" panose="020B0503020204020204" pitchFamily="34" charset="-122"/>
                  <a:ea typeface="微软雅黑" panose="020B0503020204020204" pitchFamily="34" charset="-122"/>
                </a:endParaRPr>
              </a:p>
            </p:txBody>
          </p:sp>
          <p:grpSp>
            <p:nvGrpSpPr>
              <p:cNvPr id="62" name="组合 61">
                <a:extLst>
                  <a:ext uri="{FF2B5EF4-FFF2-40B4-BE49-F238E27FC236}">
                    <a16:creationId xmlns:a16="http://schemas.microsoft.com/office/drawing/2014/main" id="{90D7CC6D-EDEB-44F2-8924-BA5BD3AEAF5B}"/>
                  </a:ext>
                </a:extLst>
              </p:cNvPr>
              <p:cNvGrpSpPr/>
              <p:nvPr/>
            </p:nvGrpSpPr>
            <p:grpSpPr>
              <a:xfrm>
                <a:off x="8301813" y="450835"/>
                <a:ext cx="2456035" cy="562737"/>
                <a:chOff x="8301813" y="450835"/>
                <a:chExt cx="2456035" cy="562737"/>
              </a:xfrm>
            </p:grpSpPr>
            <p:sp>
              <p:nvSpPr>
                <p:cNvPr id="63" name="文本框 62">
                  <a:extLst>
                    <a:ext uri="{FF2B5EF4-FFF2-40B4-BE49-F238E27FC236}">
                      <a16:creationId xmlns:a16="http://schemas.microsoft.com/office/drawing/2014/main" id="{7D0026B7-8967-4927-B6F1-C9DDCA4BB646}"/>
                    </a:ext>
                  </a:extLst>
                </p:cNvPr>
                <p:cNvSpPr txBox="1"/>
                <p:nvPr/>
              </p:nvSpPr>
              <p:spPr>
                <a:xfrm>
                  <a:off x="8982464" y="568201"/>
                  <a:ext cx="1775384" cy="445371"/>
                </a:xfrm>
                <a:prstGeom prst="rect">
                  <a:avLst/>
                </a:prstGeom>
                <a:noFill/>
              </p:spPr>
              <p:txBody>
                <a:bodyPr wrap="square" rtlCol="0">
                  <a:spAutoFit/>
                </a:bodyPr>
                <a:lstStyle/>
                <a:p>
                  <a:r>
                    <a:rPr lang="zh-CN" altLang="en-US" sz="1600" b="1" spc="300" dirty="0">
                      <a:solidFill>
                        <a:srgbClr val="0174AB"/>
                      </a:solidFill>
                      <a:latin typeface="微软雅黑" panose="020B0503020204020204" pitchFamily="34" charset="-122"/>
                      <a:ea typeface="微软雅黑" panose="020B0503020204020204" pitchFamily="34" charset="-122"/>
                    </a:rPr>
                    <a:t>同济大学</a:t>
                  </a:r>
                  <a:endParaRPr lang="zh-HK" altLang="en-US" sz="1600" b="1" spc="300" dirty="0">
                    <a:solidFill>
                      <a:srgbClr val="0174AB"/>
                    </a:solidFill>
                    <a:latin typeface="微软雅黑" panose="020B0503020204020204" pitchFamily="34" charset="-122"/>
                    <a:ea typeface="微软雅黑" panose="020B0503020204020204" pitchFamily="34" charset="-122"/>
                  </a:endParaRPr>
                </a:p>
              </p:txBody>
            </p:sp>
            <p:pic>
              <p:nvPicPr>
                <p:cNvPr id="64" name="图片 63">
                  <a:extLst>
                    <a:ext uri="{FF2B5EF4-FFF2-40B4-BE49-F238E27FC236}">
                      <a16:creationId xmlns:a16="http://schemas.microsoft.com/office/drawing/2014/main" id="{DD9B8BEA-4A74-43AE-B1B2-AC793E7C4B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1813" y="450835"/>
                  <a:ext cx="618880" cy="562734"/>
                </a:xfrm>
                <a:prstGeom prst="rect">
                  <a:avLst/>
                </a:prstGeom>
              </p:spPr>
            </p:pic>
          </p:grpSp>
        </p:grpSp>
      </p:grpSp>
      <p:sp>
        <p:nvSpPr>
          <p:cNvPr id="55" name="文本占位符 3">
            <a:extLst>
              <a:ext uri="{FF2B5EF4-FFF2-40B4-BE49-F238E27FC236}">
                <a16:creationId xmlns:a16="http://schemas.microsoft.com/office/drawing/2014/main" id="{86EC1EA0-129B-486B-9E3B-B2230B5B9183}"/>
              </a:ext>
            </a:extLst>
          </p:cNvPr>
          <p:cNvSpPr txBox="1">
            <a:spLocks/>
          </p:cNvSpPr>
          <p:nvPr/>
        </p:nvSpPr>
        <p:spPr>
          <a:xfrm>
            <a:off x="684941" y="1910333"/>
            <a:ext cx="1806011" cy="353903"/>
          </a:xfrm>
          <a:prstGeom prst="rect">
            <a:avLst/>
          </a:prstGeom>
        </p:spPr>
        <p:txBody>
          <a:bodyPr vert="horz" lIns="91440" tIns="45720" rIns="91440" bIns="45720" rtlCol="0" anchor="ctr">
            <a:noAutofit/>
          </a:bodyPr>
          <a:lstStyle>
            <a:defPPr>
              <a:defRPr lang="zh-H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说话人自适应</a:t>
            </a:r>
            <a:endParaRPr kumimoji="1"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9" name="矩形 78">
            <a:extLst>
              <a:ext uri="{FF2B5EF4-FFF2-40B4-BE49-F238E27FC236}">
                <a16:creationId xmlns:a16="http://schemas.microsoft.com/office/drawing/2014/main" id="{6248E2EE-C5E8-4BAD-BF65-BDD436D698EC}"/>
              </a:ext>
            </a:extLst>
          </p:cNvPr>
          <p:cNvSpPr/>
          <p:nvPr/>
        </p:nvSpPr>
        <p:spPr>
          <a:xfrm rot="2701652">
            <a:off x="529368" y="2039451"/>
            <a:ext cx="128881" cy="128881"/>
          </a:xfrm>
          <a:prstGeom prst="rect">
            <a:avLst/>
          </a:prstGeom>
          <a:solidFill>
            <a:srgbClr val="083F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AutoShape 8" descr="Gromit's Cabin: MF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文本占位符 3">
            <a:extLst>
              <a:ext uri="{FF2B5EF4-FFF2-40B4-BE49-F238E27FC236}">
                <a16:creationId xmlns:a16="http://schemas.microsoft.com/office/drawing/2014/main" id="{86EC1EA0-129B-486B-9E3B-B2230B5B9183}"/>
              </a:ext>
            </a:extLst>
          </p:cNvPr>
          <p:cNvSpPr txBox="1">
            <a:spLocks/>
          </p:cNvSpPr>
          <p:nvPr/>
        </p:nvSpPr>
        <p:spPr>
          <a:xfrm>
            <a:off x="2768805" y="1904697"/>
            <a:ext cx="2733361" cy="359539"/>
          </a:xfrm>
          <a:prstGeom prst="rect">
            <a:avLst/>
          </a:prstGeom>
        </p:spPr>
        <p:txBody>
          <a:bodyPr vert="horz" lIns="91440" tIns="45720" rIns="91440" bIns="45720" rtlCol="0" anchor="ctr">
            <a:noAutofit/>
          </a:bodyPr>
          <a:lstStyle>
            <a:defPPr>
              <a:defRPr lang="zh-H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噪声对抗与环境复杂性</a:t>
            </a:r>
            <a:endParaRPr kumimoji="1"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 name="矩形 71">
            <a:extLst>
              <a:ext uri="{FF2B5EF4-FFF2-40B4-BE49-F238E27FC236}">
                <a16:creationId xmlns:a16="http://schemas.microsoft.com/office/drawing/2014/main" id="{6248E2EE-C5E8-4BAD-BF65-BDD436D698EC}"/>
              </a:ext>
            </a:extLst>
          </p:cNvPr>
          <p:cNvSpPr/>
          <p:nvPr/>
        </p:nvSpPr>
        <p:spPr>
          <a:xfrm rot="2701652">
            <a:off x="2613232" y="2033815"/>
            <a:ext cx="128881" cy="128881"/>
          </a:xfrm>
          <a:prstGeom prst="rect">
            <a:avLst/>
          </a:prstGeom>
          <a:solidFill>
            <a:srgbClr val="083F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占位符 3">
            <a:extLst>
              <a:ext uri="{FF2B5EF4-FFF2-40B4-BE49-F238E27FC236}">
                <a16:creationId xmlns:a16="http://schemas.microsoft.com/office/drawing/2014/main" id="{86EC1EA0-129B-486B-9E3B-B2230B5B9183}"/>
              </a:ext>
            </a:extLst>
          </p:cNvPr>
          <p:cNvSpPr txBox="1">
            <a:spLocks/>
          </p:cNvSpPr>
          <p:nvPr/>
        </p:nvSpPr>
        <p:spPr>
          <a:xfrm>
            <a:off x="5526500" y="1910333"/>
            <a:ext cx="2513906" cy="353903"/>
          </a:xfrm>
          <a:prstGeom prst="rect">
            <a:avLst/>
          </a:prstGeom>
        </p:spPr>
        <p:txBody>
          <a:bodyPr vert="horz" lIns="91440" tIns="45720" rIns="91440" bIns="45720" rtlCol="0" anchor="ctr">
            <a:noAutofit/>
          </a:bodyPr>
          <a:lstStyle>
            <a:defPPr>
              <a:defRPr lang="zh-H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新词处理与领域泛化</a:t>
            </a:r>
            <a:endParaRPr kumimoji="1"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 name="矩形 73">
            <a:extLst>
              <a:ext uri="{FF2B5EF4-FFF2-40B4-BE49-F238E27FC236}">
                <a16:creationId xmlns:a16="http://schemas.microsoft.com/office/drawing/2014/main" id="{6248E2EE-C5E8-4BAD-BF65-BDD436D698EC}"/>
              </a:ext>
            </a:extLst>
          </p:cNvPr>
          <p:cNvSpPr/>
          <p:nvPr/>
        </p:nvSpPr>
        <p:spPr>
          <a:xfrm rot="2701652">
            <a:off x="5370927" y="2039451"/>
            <a:ext cx="128881" cy="128881"/>
          </a:xfrm>
          <a:prstGeom prst="rect">
            <a:avLst/>
          </a:prstGeom>
          <a:solidFill>
            <a:srgbClr val="083F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占位符 3">
            <a:extLst>
              <a:ext uri="{FF2B5EF4-FFF2-40B4-BE49-F238E27FC236}">
                <a16:creationId xmlns:a16="http://schemas.microsoft.com/office/drawing/2014/main" id="{86EC1EA0-129B-486B-9E3B-B2230B5B9183}"/>
              </a:ext>
            </a:extLst>
          </p:cNvPr>
          <p:cNvSpPr txBox="1">
            <a:spLocks/>
          </p:cNvSpPr>
          <p:nvPr/>
        </p:nvSpPr>
        <p:spPr>
          <a:xfrm>
            <a:off x="685229" y="2611597"/>
            <a:ext cx="1806011" cy="353903"/>
          </a:xfrm>
          <a:prstGeom prst="rect">
            <a:avLst/>
          </a:prstGeom>
        </p:spPr>
        <p:txBody>
          <a:bodyPr vert="horz" lIns="91440" tIns="45720" rIns="91440" bIns="45720" rtlCol="0" anchor="ctr">
            <a:noAutofit/>
          </a:bodyPr>
          <a:lstStyle>
            <a:defPPr>
              <a:defRPr lang="zh-H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小语种识别</a:t>
            </a:r>
            <a:endParaRPr kumimoji="1"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id="{6248E2EE-C5E8-4BAD-BF65-BDD436D698EC}"/>
              </a:ext>
            </a:extLst>
          </p:cNvPr>
          <p:cNvSpPr/>
          <p:nvPr/>
        </p:nvSpPr>
        <p:spPr>
          <a:xfrm rot="2701652">
            <a:off x="487067" y="2726629"/>
            <a:ext cx="128881" cy="128881"/>
          </a:xfrm>
          <a:prstGeom prst="rect">
            <a:avLst/>
          </a:prstGeom>
          <a:solidFill>
            <a:srgbClr val="083F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占位符 3">
            <a:extLst>
              <a:ext uri="{FF2B5EF4-FFF2-40B4-BE49-F238E27FC236}">
                <a16:creationId xmlns:a16="http://schemas.microsoft.com/office/drawing/2014/main" id="{86EC1EA0-129B-486B-9E3B-B2230B5B9183}"/>
              </a:ext>
            </a:extLst>
          </p:cNvPr>
          <p:cNvSpPr txBox="1">
            <a:spLocks/>
          </p:cNvSpPr>
          <p:nvPr/>
        </p:nvSpPr>
        <p:spPr>
          <a:xfrm>
            <a:off x="2762826" y="2649140"/>
            <a:ext cx="3101678" cy="281707"/>
          </a:xfrm>
          <a:prstGeom prst="rect">
            <a:avLst/>
          </a:prstGeom>
        </p:spPr>
        <p:txBody>
          <a:bodyPr vert="horz" lIns="91440" tIns="45720" rIns="91440" bIns="45720" rtlCol="0" anchor="ctr">
            <a:noAutofit/>
          </a:bodyPr>
          <a:lstStyle>
            <a:defPPr>
              <a:defRPr lang="zh-H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关键词唤醒与嵌入式系统</a:t>
            </a:r>
            <a:endParaRPr kumimoji="1"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8" name="矩形 77">
            <a:extLst>
              <a:ext uri="{FF2B5EF4-FFF2-40B4-BE49-F238E27FC236}">
                <a16:creationId xmlns:a16="http://schemas.microsoft.com/office/drawing/2014/main" id="{6248E2EE-C5E8-4BAD-BF65-BDD436D698EC}"/>
              </a:ext>
            </a:extLst>
          </p:cNvPr>
          <p:cNvSpPr/>
          <p:nvPr/>
        </p:nvSpPr>
        <p:spPr>
          <a:xfrm rot="2701652">
            <a:off x="2607253" y="2729614"/>
            <a:ext cx="128881" cy="128881"/>
          </a:xfrm>
          <a:prstGeom prst="rect">
            <a:avLst/>
          </a:prstGeom>
          <a:solidFill>
            <a:srgbClr val="083F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占位符 3">
            <a:extLst>
              <a:ext uri="{FF2B5EF4-FFF2-40B4-BE49-F238E27FC236}">
                <a16:creationId xmlns:a16="http://schemas.microsoft.com/office/drawing/2014/main" id="{86EC1EA0-129B-486B-9E3B-B2230B5B9183}"/>
              </a:ext>
            </a:extLst>
          </p:cNvPr>
          <p:cNvSpPr txBox="1">
            <a:spLocks/>
          </p:cNvSpPr>
          <p:nvPr/>
        </p:nvSpPr>
        <p:spPr>
          <a:xfrm>
            <a:off x="642641" y="3904514"/>
            <a:ext cx="1806011" cy="353903"/>
          </a:xfrm>
          <a:prstGeom prst="rect">
            <a:avLst/>
          </a:prstGeom>
        </p:spPr>
        <p:txBody>
          <a:bodyPr vert="horz" lIns="91440" tIns="45720" rIns="91440" bIns="45720" rtlCol="0" anchor="ctr">
            <a:noAutofit/>
          </a:bodyPr>
          <a:lstStyle>
            <a:defPPr>
              <a:defRPr lang="zh-H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说话人识别</a:t>
            </a:r>
            <a:endParaRPr kumimoji="1"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2" name="矩形 81">
            <a:extLst>
              <a:ext uri="{FF2B5EF4-FFF2-40B4-BE49-F238E27FC236}">
                <a16:creationId xmlns:a16="http://schemas.microsoft.com/office/drawing/2014/main" id="{6248E2EE-C5E8-4BAD-BF65-BDD436D698EC}"/>
              </a:ext>
            </a:extLst>
          </p:cNvPr>
          <p:cNvSpPr/>
          <p:nvPr/>
        </p:nvSpPr>
        <p:spPr>
          <a:xfrm rot="2701652">
            <a:off x="487068" y="4033632"/>
            <a:ext cx="128881" cy="128881"/>
          </a:xfrm>
          <a:prstGeom prst="rect">
            <a:avLst/>
          </a:prstGeom>
          <a:solidFill>
            <a:srgbClr val="083F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占位符 3">
            <a:extLst>
              <a:ext uri="{FF2B5EF4-FFF2-40B4-BE49-F238E27FC236}">
                <a16:creationId xmlns:a16="http://schemas.microsoft.com/office/drawing/2014/main" id="{86EC1EA0-129B-486B-9E3B-B2230B5B9183}"/>
              </a:ext>
            </a:extLst>
          </p:cNvPr>
          <p:cNvSpPr txBox="1">
            <a:spLocks/>
          </p:cNvSpPr>
          <p:nvPr/>
        </p:nvSpPr>
        <p:spPr>
          <a:xfrm>
            <a:off x="2742271" y="3898878"/>
            <a:ext cx="2733361" cy="359539"/>
          </a:xfrm>
          <a:prstGeom prst="rect">
            <a:avLst/>
          </a:prstGeom>
        </p:spPr>
        <p:txBody>
          <a:bodyPr vert="horz" lIns="91440" tIns="45720" rIns="91440" bIns="45720" rtlCol="0" anchor="ctr">
            <a:noAutofit/>
          </a:bodyPr>
          <a:lstStyle>
            <a:defPPr>
              <a:defRPr lang="zh-H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语种识别</a:t>
            </a:r>
            <a:endParaRPr kumimoji="1"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6248E2EE-C5E8-4BAD-BF65-BDD436D698EC}"/>
              </a:ext>
            </a:extLst>
          </p:cNvPr>
          <p:cNvSpPr/>
          <p:nvPr/>
        </p:nvSpPr>
        <p:spPr>
          <a:xfrm rot="2701652">
            <a:off x="2586698" y="4027996"/>
            <a:ext cx="128881" cy="128881"/>
          </a:xfrm>
          <a:prstGeom prst="rect">
            <a:avLst/>
          </a:prstGeom>
          <a:solidFill>
            <a:srgbClr val="083F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占位符 3">
            <a:extLst>
              <a:ext uri="{FF2B5EF4-FFF2-40B4-BE49-F238E27FC236}">
                <a16:creationId xmlns:a16="http://schemas.microsoft.com/office/drawing/2014/main" id="{86EC1EA0-129B-486B-9E3B-B2230B5B9183}"/>
              </a:ext>
            </a:extLst>
          </p:cNvPr>
          <p:cNvSpPr txBox="1">
            <a:spLocks/>
          </p:cNvSpPr>
          <p:nvPr/>
        </p:nvSpPr>
        <p:spPr>
          <a:xfrm>
            <a:off x="4680155" y="3904514"/>
            <a:ext cx="2513906" cy="353903"/>
          </a:xfrm>
          <a:prstGeom prst="rect">
            <a:avLst/>
          </a:prstGeom>
        </p:spPr>
        <p:txBody>
          <a:bodyPr vert="horz" lIns="91440" tIns="45720" rIns="91440" bIns="45720" rtlCol="0" anchor="ctr">
            <a:noAutofit/>
          </a:bodyPr>
          <a:lstStyle>
            <a:defPPr>
              <a:defRPr lang="zh-H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情绪识别</a:t>
            </a:r>
            <a:endParaRPr kumimoji="1"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矩形 86">
            <a:extLst>
              <a:ext uri="{FF2B5EF4-FFF2-40B4-BE49-F238E27FC236}">
                <a16:creationId xmlns:a16="http://schemas.microsoft.com/office/drawing/2014/main" id="{6248E2EE-C5E8-4BAD-BF65-BDD436D698EC}"/>
              </a:ext>
            </a:extLst>
          </p:cNvPr>
          <p:cNvSpPr/>
          <p:nvPr/>
        </p:nvSpPr>
        <p:spPr>
          <a:xfrm rot="2701652">
            <a:off x="4524582" y="4033632"/>
            <a:ext cx="128881" cy="128881"/>
          </a:xfrm>
          <a:prstGeom prst="rect">
            <a:avLst/>
          </a:prstGeom>
          <a:solidFill>
            <a:srgbClr val="083F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333AB3D5-44B7-4079-A58F-B813639157C6}"/>
              </a:ext>
            </a:extLst>
          </p:cNvPr>
          <p:cNvGrpSpPr/>
          <p:nvPr/>
        </p:nvGrpSpPr>
        <p:grpSpPr>
          <a:xfrm>
            <a:off x="0" y="6340495"/>
            <a:ext cx="12192000" cy="509624"/>
            <a:chOff x="0" y="6340495"/>
            <a:chExt cx="12192000" cy="509624"/>
          </a:xfrm>
        </p:grpSpPr>
        <p:sp>
          <p:nvSpPr>
            <p:cNvPr id="89" name="矩形 88"/>
            <p:cNvSpPr/>
            <p:nvPr/>
          </p:nvSpPr>
          <p:spPr>
            <a:xfrm>
              <a:off x="0" y="6340495"/>
              <a:ext cx="12192000" cy="50962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p>
          </p:txBody>
        </p:sp>
        <p:sp>
          <p:nvSpPr>
            <p:cNvPr id="90" name="矩形 89"/>
            <p:cNvSpPr/>
            <p:nvPr/>
          </p:nvSpPr>
          <p:spPr>
            <a:xfrm>
              <a:off x="7840313" y="6420406"/>
              <a:ext cx="2009200" cy="335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p>
          </p:txBody>
        </p:sp>
        <p:sp>
          <p:nvSpPr>
            <p:cNvPr id="91" name="文本框 90"/>
            <p:cNvSpPr txBox="1"/>
            <p:nvPr/>
          </p:nvSpPr>
          <p:spPr>
            <a:xfrm>
              <a:off x="355485" y="6420406"/>
              <a:ext cx="1936638"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语音是什么</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92" name="文本框 91"/>
            <p:cNvSpPr txBox="1"/>
            <p:nvPr/>
          </p:nvSpPr>
          <p:spPr>
            <a:xfrm>
              <a:off x="3037235" y="6436540"/>
              <a:ext cx="1838173"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语音识别技术</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93" name="文本框 92"/>
            <p:cNvSpPr txBox="1"/>
            <p:nvPr/>
          </p:nvSpPr>
          <p:spPr>
            <a:xfrm>
              <a:off x="5390484" y="6434920"/>
              <a:ext cx="1838173"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语音识别工具</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94" name="文本框 93"/>
            <p:cNvSpPr txBox="1"/>
            <p:nvPr/>
          </p:nvSpPr>
          <p:spPr>
            <a:xfrm>
              <a:off x="7796190" y="6420406"/>
              <a:ext cx="1872274" cy="337825"/>
            </a:xfrm>
            <a:prstGeom prst="rect">
              <a:avLst/>
            </a:prstGeom>
            <a:noFill/>
          </p:spPr>
          <p:txBody>
            <a:bodyPr wrap="square" rtlCol="0">
              <a:spAutoFit/>
            </a:bodyPr>
            <a:lstStyle/>
            <a:p>
              <a:pPr algn="ctr"/>
              <a:r>
                <a:rPr lang="zh-CN" altLang="en-US" sz="1600" spc="300" dirty="0" smtClean="0">
                  <a:solidFill>
                    <a:srgbClr val="666666"/>
                  </a:solidFill>
                  <a:latin typeface="微软雅黑" panose="020B0503020204020204" pitchFamily="34" charset="-122"/>
                  <a:ea typeface="微软雅黑" panose="020B0503020204020204" pitchFamily="34" charset="-122"/>
                </a:rPr>
                <a:t>语音识别应用</a:t>
              </a:r>
              <a:endParaRPr lang="zh-HK" altLang="en-US" sz="1600" spc="300" dirty="0">
                <a:solidFill>
                  <a:srgbClr val="666666"/>
                </a:solidFill>
                <a:latin typeface="微软雅黑" panose="020B0503020204020204" pitchFamily="34" charset="-122"/>
                <a:ea typeface="微软雅黑" panose="020B0503020204020204" pitchFamily="34" charset="-122"/>
              </a:endParaRPr>
            </a:p>
          </p:txBody>
        </p:sp>
        <p:sp>
          <p:nvSpPr>
            <p:cNvPr id="95" name="文本框 94"/>
            <p:cNvSpPr txBox="1"/>
            <p:nvPr/>
          </p:nvSpPr>
          <p:spPr>
            <a:xfrm>
              <a:off x="10106217" y="6420406"/>
              <a:ext cx="1953681" cy="337825"/>
            </a:xfrm>
            <a:prstGeom prst="rect">
              <a:avLst/>
            </a:prstGeom>
            <a:noFill/>
          </p:spPr>
          <p:txBody>
            <a:bodyPr wrap="square" rtlCol="0">
              <a:spAutoFit/>
            </a:bodyPr>
            <a:lstStyle/>
            <a:p>
              <a:pPr algn="ctr"/>
              <a:r>
                <a:rPr lang="zh-CN" altLang="en-US" sz="1600" spc="300" dirty="0" smtClean="0">
                  <a:solidFill>
                    <a:schemeClr val="bg1"/>
                  </a:solidFill>
                  <a:latin typeface="微软雅黑" panose="020B0503020204020204" pitchFamily="34" charset="-122"/>
                  <a:ea typeface="微软雅黑" panose="020B0503020204020204" pitchFamily="34" charset="-122"/>
                </a:rPr>
                <a:t>项目示例</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cxnSp>
          <p:nvCxnSpPr>
            <p:cNvPr id="98" name="直接连接符 97"/>
            <p:cNvCxnSpPr/>
            <p:nvPr/>
          </p:nvCxnSpPr>
          <p:spPr>
            <a:xfrm>
              <a:off x="2576452" y="6426395"/>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5132372" y="6426395"/>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7528635" y="6432159"/>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10055526" y="6423513"/>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9324709"/>
      </p:ext>
    </p:extLst>
  </p:cSld>
  <p:clrMapOvr>
    <a:masterClrMapping/>
  </p:clrMapOvr>
  <p:transition>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FD08D98-0657-4393-B679-7AF923FBD8A6}"/>
              </a:ext>
            </a:extLst>
          </p:cNvPr>
          <p:cNvGrpSpPr/>
          <p:nvPr/>
        </p:nvGrpSpPr>
        <p:grpSpPr>
          <a:xfrm>
            <a:off x="2869495" y="1450787"/>
            <a:ext cx="4167564" cy="369332"/>
            <a:chOff x="450707" y="1855307"/>
            <a:chExt cx="4167564" cy="369332"/>
          </a:xfrm>
        </p:grpSpPr>
        <p:grpSp>
          <p:nvGrpSpPr>
            <p:cNvPr id="22" name="Group 18">
              <a:extLst>
                <a:ext uri="{FF2B5EF4-FFF2-40B4-BE49-F238E27FC236}">
                  <a16:creationId xmlns:a16="http://schemas.microsoft.com/office/drawing/2014/main" id="{6766D261-67B1-41CD-BC97-EB47E6D14EFA}"/>
                </a:ext>
              </a:extLst>
            </p:cNvPr>
            <p:cNvGrpSpPr/>
            <p:nvPr/>
          </p:nvGrpSpPr>
          <p:grpSpPr>
            <a:xfrm>
              <a:off x="450707" y="1956219"/>
              <a:ext cx="497616" cy="151217"/>
              <a:chOff x="1464244" y="3674277"/>
              <a:chExt cx="1261578" cy="383373"/>
            </a:xfrm>
          </p:grpSpPr>
          <p:sp>
            <p:nvSpPr>
              <p:cNvPr id="27" name="Arc 19">
                <a:extLst>
                  <a:ext uri="{FF2B5EF4-FFF2-40B4-BE49-F238E27FC236}">
                    <a16:creationId xmlns:a16="http://schemas.microsoft.com/office/drawing/2014/main" id="{4D8A22E4-C787-4221-B028-09EDA39965A8}"/>
                  </a:ext>
                </a:extLst>
              </p:cNvPr>
              <p:cNvSpPr/>
              <p:nvPr/>
            </p:nvSpPr>
            <p:spPr>
              <a:xfrm>
                <a:off x="2342450" y="3674277"/>
                <a:ext cx="383372" cy="383373"/>
              </a:xfrm>
              <a:prstGeom prst="arc">
                <a:avLst>
                  <a:gd name="adj1" fmla="val 16200000"/>
                  <a:gd name="adj2" fmla="val 5435974"/>
                </a:avLst>
              </a:prstGeom>
              <a:ln w="31750" cap="rnd">
                <a:solidFill>
                  <a:schemeClr val="accent1">
                    <a:lumMod val="50000"/>
                    <a:alpha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28" name="Arc 20">
                <a:extLst>
                  <a:ext uri="{FF2B5EF4-FFF2-40B4-BE49-F238E27FC236}">
                    <a16:creationId xmlns:a16="http://schemas.microsoft.com/office/drawing/2014/main" id="{33FB8E60-F3CA-470B-855B-F1F639A21CA3}"/>
                  </a:ext>
                </a:extLst>
              </p:cNvPr>
              <p:cNvSpPr/>
              <p:nvPr/>
            </p:nvSpPr>
            <p:spPr>
              <a:xfrm>
                <a:off x="1903348" y="3674277"/>
                <a:ext cx="383372" cy="383373"/>
              </a:xfrm>
              <a:prstGeom prst="arc">
                <a:avLst>
                  <a:gd name="adj1" fmla="val 16200000"/>
                  <a:gd name="adj2" fmla="val 5435974"/>
                </a:avLst>
              </a:prstGeom>
              <a:ln w="31750" cap="rnd">
                <a:solidFill>
                  <a:schemeClr val="accent1">
                    <a:lumMod val="50000"/>
                    <a:alpha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35" name="Arc 21">
                <a:extLst>
                  <a:ext uri="{FF2B5EF4-FFF2-40B4-BE49-F238E27FC236}">
                    <a16:creationId xmlns:a16="http://schemas.microsoft.com/office/drawing/2014/main" id="{DF4CBEE1-9FFD-43A9-A77B-A565879F634C}"/>
                  </a:ext>
                </a:extLst>
              </p:cNvPr>
              <p:cNvSpPr/>
              <p:nvPr/>
            </p:nvSpPr>
            <p:spPr>
              <a:xfrm>
                <a:off x="1464244" y="3674277"/>
                <a:ext cx="383372" cy="383373"/>
              </a:xfrm>
              <a:prstGeom prst="arc">
                <a:avLst>
                  <a:gd name="adj1" fmla="val 16200000"/>
                  <a:gd name="adj2" fmla="val 5435974"/>
                </a:avLst>
              </a:prstGeom>
              <a:ln w="3175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grpSp>
        <p:sp>
          <p:nvSpPr>
            <p:cNvPr id="36" name="文本框 35">
              <a:extLst>
                <a:ext uri="{FF2B5EF4-FFF2-40B4-BE49-F238E27FC236}">
                  <a16:creationId xmlns:a16="http://schemas.microsoft.com/office/drawing/2014/main" id="{A728472B-D155-44BF-AF77-60C7E48F5C16}"/>
                </a:ext>
              </a:extLst>
            </p:cNvPr>
            <p:cNvSpPr txBox="1"/>
            <p:nvPr/>
          </p:nvSpPr>
          <p:spPr>
            <a:xfrm>
              <a:off x="1188828" y="1855307"/>
              <a:ext cx="3429443" cy="369332"/>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口语化</a:t>
              </a:r>
              <a:endParaRPr lang="zh-HK"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8" name="组合 7">
            <a:extLst>
              <a:ext uri="{FF2B5EF4-FFF2-40B4-BE49-F238E27FC236}">
                <a16:creationId xmlns:a16="http://schemas.microsoft.com/office/drawing/2014/main" id="{2C6F6F50-E738-4CF4-9CCA-3CB7339C6735}"/>
              </a:ext>
            </a:extLst>
          </p:cNvPr>
          <p:cNvGrpSpPr/>
          <p:nvPr/>
        </p:nvGrpSpPr>
        <p:grpSpPr>
          <a:xfrm>
            <a:off x="507953" y="1458933"/>
            <a:ext cx="2927470" cy="369332"/>
            <a:chOff x="579365" y="4315943"/>
            <a:chExt cx="2927470" cy="369332"/>
          </a:xfrm>
        </p:grpSpPr>
        <p:grpSp>
          <p:nvGrpSpPr>
            <p:cNvPr id="46" name="Group 18">
              <a:extLst>
                <a:ext uri="{FF2B5EF4-FFF2-40B4-BE49-F238E27FC236}">
                  <a16:creationId xmlns:a16="http://schemas.microsoft.com/office/drawing/2014/main" id="{E884DEB5-C502-44F4-8F55-465457AFB42C}"/>
                </a:ext>
              </a:extLst>
            </p:cNvPr>
            <p:cNvGrpSpPr/>
            <p:nvPr/>
          </p:nvGrpSpPr>
          <p:grpSpPr>
            <a:xfrm>
              <a:off x="579365" y="4416855"/>
              <a:ext cx="497616" cy="151217"/>
              <a:chOff x="1734707" y="3674277"/>
              <a:chExt cx="1261578" cy="383373"/>
            </a:xfrm>
          </p:grpSpPr>
          <p:sp>
            <p:nvSpPr>
              <p:cNvPr id="47" name="Arc 19">
                <a:extLst>
                  <a:ext uri="{FF2B5EF4-FFF2-40B4-BE49-F238E27FC236}">
                    <a16:creationId xmlns:a16="http://schemas.microsoft.com/office/drawing/2014/main" id="{734A5E80-4B54-4C19-9846-48462F763B2D}"/>
                  </a:ext>
                </a:extLst>
              </p:cNvPr>
              <p:cNvSpPr/>
              <p:nvPr/>
            </p:nvSpPr>
            <p:spPr>
              <a:xfrm>
                <a:off x="2612913" y="3674277"/>
                <a:ext cx="383372" cy="383373"/>
              </a:xfrm>
              <a:prstGeom prst="arc">
                <a:avLst>
                  <a:gd name="adj1" fmla="val 16200000"/>
                  <a:gd name="adj2" fmla="val 5435974"/>
                </a:avLst>
              </a:prstGeom>
              <a:ln w="31750" cap="rnd">
                <a:solidFill>
                  <a:schemeClr val="accent1">
                    <a:lumMod val="50000"/>
                    <a:alpha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48" name="Arc 20">
                <a:extLst>
                  <a:ext uri="{FF2B5EF4-FFF2-40B4-BE49-F238E27FC236}">
                    <a16:creationId xmlns:a16="http://schemas.microsoft.com/office/drawing/2014/main" id="{2A54CA9C-06DA-4EDD-A53B-DC04BD5FCD83}"/>
                  </a:ext>
                </a:extLst>
              </p:cNvPr>
              <p:cNvSpPr/>
              <p:nvPr/>
            </p:nvSpPr>
            <p:spPr>
              <a:xfrm>
                <a:off x="2173812" y="3674277"/>
                <a:ext cx="383372" cy="383373"/>
              </a:xfrm>
              <a:prstGeom prst="arc">
                <a:avLst>
                  <a:gd name="adj1" fmla="val 16200000"/>
                  <a:gd name="adj2" fmla="val 5435974"/>
                </a:avLst>
              </a:prstGeom>
              <a:ln w="31750" cap="rnd">
                <a:solidFill>
                  <a:schemeClr val="accent1">
                    <a:lumMod val="50000"/>
                    <a:alpha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49" name="Arc 21">
                <a:extLst>
                  <a:ext uri="{FF2B5EF4-FFF2-40B4-BE49-F238E27FC236}">
                    <a16:creationId xmlns:a16="http://schemas.microsoft.com/office/drawing/2014/main" id="{3F0A4362-9988-4069-B84F-B27D9BDE7CE1}"/>
                  </a:ext>
                </a:extLst>
              </p:cNvPr>
              <p:cNvSpPr/>
              <p:nvPr/>
            </p:nvSpPr>
            <p:spPr>
              <a:xfrm>
                <a:off x="1734707" y="3674277"/>
                <a:ext cx="383372" cy="383373"/>
              </a:xfrm>
              <a:prstGeom prst="arc">
                <a:avLst>
                  <a:gd name="adj1" fmla="val 16200000"/>
                  <a:gd name="adj2" fmla="val 5435974"/>
                </a:avLst>
              </a:prstGeom>
              <a:ln w="3175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grpSp>
        <p:sp>
          <p:nvSpPr>
            <p:cNvPr id="50" name="文本框 49">
              <a:extLst>
                <a:ext uri="{FF2B5EF4-FFF2-40B4-BE49-F238E27FC236}">
                  <a16:creationId xmlns:a16="http://schemas.microsoft.com/office/drawing/2014/main" id="{9F13BD29-E982-4877-ABA6-7F2586DC965B}"/>
                </a:ext>
              </a:extLst>
            </p:cNvPr>
            <p:cNvSpPr txBox="1"/>
            <p:nvPr/>
          </p:nvSpPr>
          <p:spPr>
            <a:xfrm>
              <a:off x="1210806" y="4315943"/>
              <a:ext cx="2296029" cy="369332"/>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复杂场景</a:t>
              </a:r>
              <a:endParaRPr lang="zh-HK"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97" name="组合 96">
            <a:extLst>
              <a:ext uri="{FF2B5EF4-FFF2-40B4-BE49-F238E27FC236}">
                <a16:creationId xmlns:a16="http://schemas.microsoft.com/office/drawing/2014/main" id="{0268AAEF-5F8F-4C0B-966F-88A8000D0821}"/>
              </a:ext>
            </a:extLst>
          </p:cNvPr>
          <p:cNvGrpSpPr/>
          <p:nvPr/>
        </p:nvGrpSpPr>
        <p:grpSpPr>
          <a:xfrm>
            <a:off x="341679" y="202796"/>
            <a:ext cx="11718227" cy="797795"/>
            <a:chOff x="-1156921" y="761596"/>
            <a:chExt cx="11718227" cy="797795"/>
          </a:xfrm>
        </p:grpSpPr>
        <p:sp>
          <p:nvSpPr>
            <p:cNvPr id="39" name="矩形 38">
              <a:extLst>
                <a:ext uri="{FF2B5EF4-FFF2-40B4-BE49-F238E27FC236}">
                  <a16:creationId xmlns:a16="http://schemas.microsoft.com/office/drawing/2014/main" id="{F2A7EA18-39A8-4DD4-BBEA-E83149CB821E}"/>
                </a:ext>
              </a:extLst>
            </p:cNvPr>
            <p:cNvSpPr/>
            <p:nvPr/>
          </p:nvSpPr>
          <p:spPr>
            <a:xfrm>
              <a:off x="-853568" y="974616"/>
              <a:ext cx="2753025" cy="584775"/>
            </a:xfrm>
            <a:prstGeom prst="rect">
              <a:avLst/>
            </a:prstGeom>
          </p:spPr>
          <p:txBody>
            <a:bodyPr wrap="square">
              <a:spAutoFit/>
            </a:bodyPr>
            <a:lstStyle/>
            <a:p>
              <a:r>
                <a:rPr lang="zh-CN" altLang="en-US" sz="3200" b="1" dirty="0" smtClean="0">
                  <a:solidFill>
                    <a:schemeClr val="accent1">
                      <a:lumMod val="75000"/>
                    </a:schemeClr>
                  </a:solidFill>
                  <a:latin typeface="微软雅黑"/>
                  <a:ea typeface="微软雅黑"/>
                </a:rPr>
                <a:t>存在的挑战</a:t>
              </a:r>
              <a:endParaRPr lang="zh-CN" altLang="en-US" sz="3600" b="1" dirty="0">
                <a:solidFill>
                  <a:schemeClr val="accent1">
                    <a:lumMod val="75000"/>
                  </a:schemeClr>
                </a:solidFill>
                <a:latin typeface="微软雅黑"/>
                <a:ea typeface="微软雅黑"/>
              </a:endParaRPr>
            </a:p>
          </p:txBody>
        </p:sp>
        <p:sp>
          <p:nvSpPr>
            <p:cNvPr id="5" name="半闭框 4">
              <a:extLst>
                <a:ext uri="{FF2B5EF4-FFF2-40B4-BE49-F238E27FC236}">
                  <a16:creationId xmlns:a16="http://schemas.microsoft.com/office/drawing/2014/main" id="{94AE8FCB-8E1A-4075-9238-E29E0748F14E}"/>
                </a:ext>
              </a:extLst>
            </p:cNvPr>
            <p:cNvSpPr/>
            <p:nvPr/>
          </p:nvSpPr>
          <p:spPr>
            <a:xfrm>
              <a:off x="-1156921" y="761596"/>
              <a:ext cx="1217337" cy="764055"/>
            </a:xfrm>
            <a:prstGeom prst="halfFrame">
              <a:avLst>
                <a:gd name="adj1" fmla="val 13473"/>
                <a:gd name="adj2" fmla="val 120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0" name="组合 59">
              <a:extLst>
                <a:ext uri="{FF2B5EF4-FFF2-40B4-BE49-F238E27FC236}">
                  <a16:creationId xmlns:a16="http://schemas.microsoft.com/office/drawing/2014/main" id="{6D16FAD1-DF92-4348-AA09-949CC9B296E1}"/>
                </a:ext>
              </a:extLst>
            </p:cNvPr>
            <p:cNvGrpSpPr/>
            <p:nvPr/>
          </p:nvGrpSpPr>
          <p:grpSpPr>
            <a:xfrm>
              <a:off x="8694314" y="845249"/>
              <a:ext cx="1866992" cy="457021"/>
              <a:chOff x="8301813" y="450835"/>
              <a:chExt cx="2456035" cy="601216"/>
            </a:xfrm>
          </p:grpSpPr>
          <p:sp>
            <p:nvSpPr>
              <p:cNvPr id="61" name="椭圆 60">
                <a:extLst>
                  <a:ext uri="{FF2B5EF4-FFF2-40B4-BE49-F238E27FC236}">
                    <a16:creationId xmlns:a16="http://schemas.microsoft.com/office/drawing/2014/main" id="{FEC536A2-BD34-4748-86CD-768998247C1D}"/>
                  </a:ext>
                </a:extLst>
              </p:cNvPr>
              <p:cNvSpPr/>
              <p:nvPr/>
            </p:nvSpPr>
            <p:spPr>
              <a:xfrm>
                <a:off x="8313338" y="456236"/>
                <a:ext cx="595817" cy="595815"/>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400" b="1" dirty="0">
                  <a:latin typeface="微软雅黑" panose="020B0503020204020204" pitchFamily="34" charset="-122"/>
                  <a:ea typeface="微软雅黑" panose="020B0503020204020204" pitchFamily="34" charset="-122"/>
                </a:endParaRPr>
              </a:p>
            </p:txBody>
          </p:sp>
          <p:grpSp>
            <p:nvGrpSpPr>
              <p:cNvPr id="62" name="组合 61">
                <a:extLst>
                  <a:ext uri="{FF2B5EF4-FFF2-40B4-BE49-F238E27FC236}">
                    <a16:creationId xmlns:a16="http://schemas.microsoft.com/office/drawing/2014/main" id="{90D7CC6D-EDEB-44F2-8924-BA5BD3AEAF5B}"/>
                  </a:ext>
                </a:extLst>
              </p:cNvPr>
              <p:cNvGrpSpPr/>
              <p:nvPr/>
            </p:nvGrpSpPr>
            <p:grpSpPr>
              <a:xfrm>
                <a:off x="8301813" y="450835"/>
                <a:ext cx="2456035" cy="562737"/>
                <a:chOff x="8301813" y="450835"/>
                <a:chExt cx="2456035" cy="562737"/>
              </a:xfrm>
            </p:grpSpPr>
            <p:sp>
              <p:nvSpPr>
                <p:cNvPr id="63" name="文本框 62">
                  <a:extLst>
                    <a:ext uri="{FF2B5EF4-FFF2-40B4-BE49-F238E27FC236}">
                      <a16:creationId xmlns:a16="http://schemas.microsoft.com/office/drawing/2014/main" id="{7D0026B7-8967-4927-B6F1-C9DDCA4BB646}"/>
                    </a:ext>
                  </a:extLst>
                </p:cNvPr>
                <p:cNvSpPr txBox="1"/>
                <p:nvPr/>
              </p:nvSpPr>
              <p:spPr>
                <a:xfrm>
                  <a:off x="8982464" y="568201"/>
                  <a:ext cx="1775384" cy="445371"/>
                </a:xfrm>
                <a:prstGeom prst="rect">
                  <a:avLst/>
                </a:prstGeom>
                <a:noFill/>
              </p:spPr>
              <p:txBody>
                <a:bodyPr wrap="square" rtlCol="0">
                  <a:spAutoFit/>
                </a:bodyPr>
                <a:lstStyle/>
                <a:p>
                  <a:r>
                    <a:rPr lang="zh-CN" altLang="en-US" sz="1600" b="1" spc="300" dirty="0">
                      <a:solidFill>
                        <a:srgbClr val="0174AB"/>
                      </a:solidFill>
                      <a:latin typeface="微软雅黑" panose="020B0503020204020204" pitchFamily="34" charset="-122"/>
                      <a:ea typeface="微软雅黑" panose="020B0503020204020204" pitchFamily="34" charset="-122"/>
                    </a:rPr>
                    <a:t>同济大学</a:t>
                  </a:r>
                  <a:endParaRPr lang="zh-HK" altLang="en-US" sz="1600" b="1" spc="300" dirty="0">
                    <a:solidFill>
                      <a:srgbClr val="0174AB"/>
                    </a:solidFill>
                    <a:latin typeface="微软雅黑" panose="020B0503020204020204" pitchFamily="34" charset="-122"/>
                    <a:ea typeface="微软雅黑" panose="020B0503020204020204" pitchFamily="34" charset="-122"/>
                  </a:endParaRPr>
                </a:p>
              </p:txBody>
            </p:sp>
            <p:pic>
              <p:nvPicPr>
                <p:cNvPr id="64" name="图片 63">
                  <a:extLst>
                    <a:ext uri="{FF2B5EF4-FFF2-40B4-BE49-F238E27FC236}">
                      <a16:creationId xmlns:a16="http://schemas.microsoft.com/office/drawing/2014/main" id="{DD9B8BEA-4A74-43AE-B1B2-AC793E7C4B8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1813" y="450835"/>
                  <a:ext cx="618880" cy="562734"/>
                </a:xfrm>
                <a:prstGeom prst="rect">
                  <a:avLst/>
                </a:prstGeom>
              </p:spPr>
            </p:pic>
          </p:grpSp>
        </p:grpSp>
      </p:grpSp>
      <p:sp>
        <p:nvSpPr>
          <p:cNvPr id="15" name="AutoShape 8" descr="Gromit's Cabin: MF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71" name="组合 70">
            <a:extLst>
              <a:ext uri="{FF2B5EF4-FFF2-40B4-BE49-F238E27FC236}">
                <a16:creationId xmlns:a16="http://schemas.microsoft.com/office/drawing/2014/main" id="{AFD08D98-0657-4393-B679-7AF923FBD8A6}"/>
              </a:ext>
            </a:extLst>
          </p:cNvPr>
          <p:cNvGrpSpPr/>
          <p:nvPr/>
        </p:nvGrpSpPr>
        <p:grpSpPr>
          <a:xfrm>
            <a:off x="5165524" y="1458933"/>
            <a:ext cx="4167564" cy="369332"/>
            <a:chOff x="450707" y="1855307"/>
            <a:chExt cx="4167564" cy="369332"/>
          </a:xfrm>
        </p:grpSpPr>
        <p:grpSp>
          <p:nvGrpSpPr>
            <p:cNvPr id="72" name="Group 18">
              <a:extLst>
                <a:ext uri="{FF2B5EF4-FFF2-40B4-BE49-F238E27FC236}">
                  <a16:creationId xmlns:a16="http://schemas.microsoft.com/office/drawing/2014/main" id="{6766D261-67B1-41CD-BC97-EB47E6D14EFA}"/>
                </a:ext>
              </a:extLst>
            </p:cNvPr>
            <p:cNvGrpSpPr/>
            <p:nvPr/>
          </p:nvGrpSpPr>
          <p:grpSpPr>
            <a:xfrm>
              <a:off x="450707" y="1956219"/>
              <a:ext cx="497616" cy="151217"/>
              <a:chOff x="1464244" y="3674277"/>
              <a:chExt cx="1261578" cy="383373"/>
            </a:xfrm>
          </p:grpSpPr>
          <p:sp>
            <p:nvSpPr>
              <p:cNvPr id="74" name="Arc 19">
                <a:extLst>
                  <a:ext uri="{FF2B5EF4-FFF2-40B4-BE49-F238E27FC236}">
                    <a16:creationId xmlns:a16="http://schemas.microsoft.com/office/drawing/2014/main" id="{4D8A22E4-C787-4221-B028-09EDA39965A8}"/>
                  </a:ext>
                </a:extLst>
              </p:cNvPr>
              <p:cNvSpPr/>
              <p:nvPr/>
            </p:nvSpPr>
            <p:spPr>
              <a:xfrm>
                <a:off x="2342450" y="3674277"/>
                <a:ext cx="383372" cy="383373"/>
              </a:xfrm>
              <a:prstGeom prst="arc">
                <a:avLst>
                  <a:gd name="adj1" fmla="val 16200000"/>
                  <a:gd name="adj2" fmla="val 5435974"/>
                </a:avLst>
              </a:prstGeom>
              <a:ln w="31750" cap="rnd">
                <a:solidFill>
                  <a:schemeClr val="accent1">
                    <a:lumMod val="50000"/>
                    <a:alpha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75" name="Arc 20">
                <a:extLst>
                  <a:ext uri="{FF2B5EF4-FFF2-40B4-BE49-F238E27FC236}">
                    <a16:creationId xmlns:a16="http://schemas.microsoft.com/office/drawing/2014/main" id="{33FB8E60-F3CA-470B-855B-F1F639A21CA3}"/>
                  </a:ext>
                </a:extLst>
              </p:cNvPr>
              <p:cNvSpPr/>
              <p:nvPr/>
            </p:nvSpPr>
            <p:spPr>
              <a:xfrm>
                <a:off x="1903348" y="3674277"/>
                <a:ext cx="383372" cy="383373"/>
              </a:xfrm>
              <a:prstGeom prst="arc">
                <a:avLst>
                  <a:gd name="adj1" fmla="val 16200000"/>
                  <a:gd name="adj2" fmla="val 5435974"/>
                </a:avLst>
              </a:prstGeom>
              <a:ln w="31750" cap="rnd">
                <a:solidFill>
                  <a:schemeClr val="accent1">
                    <a:lumMod val="50000"/>
                    <a:alpha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76" name="Arc 21">
                <a:extLst>
                  <a:ext uri="{FF2B5EF4-FFF2-40B4-BE49-F238E27FC236}">
                    <a16:creationId xmlns:a16="http://schemas.microsoft.com/office/drawing/2014/main" id="{DF4CBEE1-9FFD-43A9-A77B-A565879F634C}"/>
                  </a:ext>
                </a:extLst>
              </p:cNvPr>
              <p:cNvSpPr/>
              <p:nvPr/>
            </p:nvSpPr>
            <p:spPr>
              <a:xfrm>
                <a:off x="1464244" y="3674277"/>
                <a:ext cx="383372" cy="383373"/>
              </a:xfrm>
              <a:prstGeom prst="arc">
                <a:avLst>
                  <a:gd name="adj1" fmla="val 16200000"/>
                  <a:gd name="adj2" fmla="val 5435974"/>
                </a:avLst>
              </a:prstGeom>
              <a:ln w="3175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grpSp>
        <p:sp>
          <p:nvSpPr>
            <p:cNvPr id="73" name="文本框 72">
              <a:extLst>
                <a:ext uri="{FF2B5EF4-FFF2-40B4-BE49-F238E27FC236}">
                  <a16:creationId xmlns:a16="http://schemas.microsoft.com/office/drawing/2014/main" id="{A728472B-D155-44BF-AF77-60C7E48F5C16}"/>
                </a:ext>
              </a:extLst>
            </p:cNvPr>
            <p:cNvSpPr txBox="1"/>
            <p:nvPr/>
          </p:nvSpPr>
          <p:spPr>
            <a:xfrm>
              <a:off x="1188828" y="1855307"/>
              <a:ext cx="3429443" cy="369332"/>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低资源</a:t>
              </a:r>
              <a:endParaRPr lang="zh-HK"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77" name="组合 76">
            <a:extLst>
              <a:ext uri="{FF2B5EF4-FFF2-40B4-BE49-F238E27FC236}">
                <a16:creationId xmlns:a16="http://schemas.microsoft.com/office/drawing/2014/main" id="{AFD08D98-0657-4393-B679-7AF923FBD8A6}"/>
              </a:ext>
            </a:extLst>
          </p:cNvPr>
          <p:cNvGrpSpPr/>
          <p:nvPr/>
        </p:nvGrpSpPr>
        <p:grpSpPr>
          <a:xfrm>
            <a:off x="7450763" y="1442641"/>
            <a:ext cx="4167564" cy="369332"/>
            <a:chOff x="450707" y="1855307"/>
            <a:chExt cx="4167564" cy="369332"/>
          </a:xfrm>
        </p:grpSpPr>
        <p:grpSp>
          <p:nvGrpSpPr>
            <p:cNvPr id="78" name="Group 18">
              <a:extLst>
                <a:ext uri="{FF2B5EF4-FFF2-40B4-BE49-F238E27FC236}">
                  <a16:creationId xmlns:a16="http://schemas.microsoft.com/office/drawing/2014/main" id="{6766D261-67B1-41CD-BC97-EB47E6D14EFA}"/>
                </a:ext>
              </a:extLst>
            </p:cNvPr>
            <p:cNvGrpSpPr/>
            <p:nvPr/>
          </p:nvGrpSpPr>
          <p:grpSpPr>
            <a:xfrm>
              <a:off x="450707" y="1956219"/>
              <a:ext cx="497616" cy="151217"/>
              <a:chOff x="1464244" y="3674277"/>
              <a:chExt cx="1261578" cy="383373"/>
            </a:xfrm>
          </p:grpSpPr>
          <p:sp>
            <p:nvSpPr>
              <p:cNvPr id="82" name="Arc 19">
                <a:extLst>
                  <a:ext uri="{FF2B5EF4-FFF2-40B4-BE49-F238E27FC236}">
                    <a16:creationId xmlns:a16="http://schemas.microsoft.com/office/drawing/2014/main" id="{4D8A22E4-C787-4221-B028-09EDA39965A8}"/>
                  </a:ext>
                </a:extLst>
              </p:cNvPr>
              <p:cNvSpPr/>
              <p:nvPr/>
            </p:nvSpPr>
            <p:spPr>
              <a:xfrm>
                <a:off x="2342450" y="3674277"/>
                <a:ext cx="383372" cy="383373"/>
              </a:xfrm>
              <a:prstGeom prst="arc">
                <a:avLst>
                  <a:gd name="adj1" fmla="val 16200000"/>
                  <a:gd name="adj2" fmla="val 5435974"/>
                </a:avLst>
              </a:prstGeom>
              <a:ln w="31750" cap="rnd">
                <a:solidFill>
                  <a:schemeClr val="accent1">
                    <a:lumMod val="50000"/>
                    <a:alpha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83" name="Arc 20">
                <a:extLst>
                  <a:ext uri="{FF2B5EF4-FFF2-40B4-BE49-F238E27FC236}">
                    <a16:creationId xmlns:a16="http://schemas.microsoft.com/office/drawing/2014/main" id="{33FB8E60-F3CA-470B-855B-F1F639A21CA3}"/>
                  </a:ext>
                </a:extLst>
              </p:cNvPr>
              <p:cNvSpPr/>
              <p:nvPr/>
            </p:nvSpPr>
            <p:spPr>
              <a:xfrm>
                <a:off x="1903348" y="3674277"/>
                <a:ext cx="383372" cy="383373"/>
              </a:xfrm>
              <a:prstGeom prst="arc">
                <a:avLst>
                  <a:gd name="adj1" fmla="val 16200000"/>
                  <a:gd name="adj2" fmla="val 5435974"/>
                </a:avLst>
              </a:prstGeom>
              <a:ln w="31750" cap="rnd">
                <a:solidFill>
                  <a:schemeClr val="accent1">
                    <a:lumMod val="50000"/>
                    <a:alpha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84" name="Arc 21">
                <a:extLst>
                  <a:ext uri="{FF2B5EF4-FFF2-40B4-BE49-F238E27FC236}">
                    <a16:creationId xmlns:a16="http://schemas.microsoft.com/office/drawing/2014/main" id="{DF4CBEE1-9FFD-43A9-A77B-A565879F634C}"/>
                  </a:ext>
                </a:extLst>
              </p:cNvPr>
              <p:cNvSpPr/>
              <p:nvPr/>
            </p:nvSpPr>
            <p:spPr>
              <a:xfrm>
                <a:off x="1464244" y="3674277"/>
                <a:ext cx="383372" cy="383373"/>
              </a:xfrm>
              <a:prstGeom prst="arc">
                <a:avLst>
                  <a:gd name="adj1" fmla="val 16200000"/>
                  <a:gd name="adj2" fmla="val 5435974"/>
                </a:avLst>
              </a:prstGeom>
              <a:ln w="3175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grpSp>
        <p:sp>
          <p:nvSpPr>
            <p:cNvPr id="81" name="文本框 80">
              <a:extLst>
                <a:ext uri="{FF2B5EF4-FFF2-40B4-BE49-F238E27FC236}">
                  <a16:creationId xmlns:a16="http://schemas.microsoft.com/office/drawing/2014/main" id="{A728472B-D155-44BF-AF77-60C7E48F5C16}"/>
                </a:ext>
              </a:extLst>
            </p:cNvPr>
            <p:cNvSpPr txBox="1"/>
            <p:nvPr/>
          </p:nvSpPr>
          <p:spPr>
            <a:xfrm>
              <a:off x="1188828" y="1855307"/>
              <a:ext cx="3429443" cy="369332"/>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语种混杂</a:t>
              </a:r>
              <a:endParaRPr lang="zh-HK"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85" name="组合 84">
            <a:extLst>
              <a:ext uri="{FF2B5EF4-FFF2-40B4-BE49-F238E27FC236}">
                <a16:creationId xmlns:a16="http://schemas.microsoft.com/office/drawing/2014/main" id="{333AB3D5-44B7-4079-A58F-B813639157C6}"/>
              </a:ext>
            </a:extLst>
          </p:cNvPr>
          <p:cNvGrpSpPr/>
          <p:nvPr/>
        </p:nvGrpSpPr>
        <p:grpSpPr>
          <a:xfrm>
            <a:off x="0" y="6340495"/>
            <a:ext cx="12192000" cy="509624"/>
            <a:chOff x="0" y="6340495"/>
            <a:chExt cx="12192000" cy="509624"/>
          </a:xfrm>
        </p:grpSpPr>
        <p:sp>
          <p:nvSpPr>
            <p:cNvPr id="87" name="矩形 86"/>
            <p:cNvSpPr/>
            <p:nvPr/>
          </p:nvSpPr>
          <p:spPr>
            <a:xfrm>
              <a:off x="0" y="6340495"/>
              <a:ext cx="12192000" cy="50962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p>
          </p:txBody>
        </p:sp>
        <p:sp>
          <p:nvSpPr>
            <p:cNvPr id="88" name="矩形 87"/>
            <p:cNvSpPr/>
            <p:nvPr/>
          </p:nvSpPr>
          <p:spPr>
            <a:xfrm>
              <a:off x="7840313" y="6420406"/>
              <a:ext cx="2009200" cy="335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p>
          </p:txBody>
        </p:sp>
        <p:sp>
          <p:nvSpPr>
            <p:cNvPr id="89" name="文本框 88"/>
            <p:cNvSpPr txBox="1"/>
            <p:nvPr/>
          </p:nvSpPr>
          <p:spPr>
            <a:xfrm>
              <a:off x="355485" y="6420406"/>
              <a:ext cx="1936638"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语音是什么</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90" name="文本框 89"/>
            <p:cNvSpPr txBox="1"/>
            <p:nvPr/>
          </p:nvSpPr>
          <p:spPr>
            <a:xfrm>
              <a:off x="3037235" y="6436540"/>
              <a:ext cx="1838173"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语音识别技术</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91" name="文本框 90"/>
            <p:cNvSpPr txBox="1"/>
            <p:nvPr/>
          </p:nvSpPr>
          <p:spPr>
            <a:xfrm>
              <a:off x="5390484" y="6434920"/>
              <a:ext cx="1838173"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语音识别工具</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92" name="文本框 91"/>
            <p:cNvSpPr txBox="1"/>
            <p:nvPr/>
          </p:nvSpPr>
          <p:spPr>
            <a:xfrm>
              <a:off x="7796190" y="6420406"/>
              <a:ext cx="1872274" cy="337825"/>
            </a:xfrm>
            <a:prstGeom prst="rect">
              <a:avLst/>
            </a:prstGeom>
            <a:noFill/>
          </p:spPr>
          <p:txBody>
            <a:bodyPr wrap="square" rtlCol="0">
              <a:spAutoFit/>
            </a:bodyPr>
            <a:lstStyle/>
            <a:p>
              <a:pPr algn="ctr"/>
              <a:r>
                <a:rPr lang="zh-CN" altLang="en-US" sz="1600" spc="300" dirty="0" smtClean="0">
                  <a:solidFill>
                    <a:srgbClr val="666666"/>
                  </a:solidFill>
                  <a:latin typeface="微软雅黑" panose="020B0503020204020204" pitchFamily="34" charset="-122"/>
                  <a:ea typeface="微软雅黑" panose="020B0503020204020204" pitchFamily="34" charset="-122"/>
                </a:rPr>
                <a:t>语音识别应用</a:t>
              </a:r>
              <a:endParaRPr lang="zh-HK" altLang="en-US" sz="1600" spc="300" dirty="0">
                <a:solidFill>
                  <a:srgbClr val="666666"/>
                </a:solidFill>
                <a:latin typeface="微软雅黑" panose="020B0503020204020204" pitchFamily="34" charset="-122"/>
                <a:ea typeface="微软雅黑" panose="020B0503020204020204" pitchFamily="34" charset="-122"/>
              </a:endParaRPr>
            </a:p>
          </p:txBody>
        </p:sp>
        <p:sp>
          <p:nvSpPr>
            <p:cNvPr id="93" name="文本框 92"/>
            <p:cNvSpPr txBox="1"/>
            <p:nvPr/>
          </p:nvSpPr>
          <p:spPr>
            <a:xfrm>
              <a:off x="10106217" y="6420406"/>
              <a:ext cx="1953681" cy="337825"/>
            </a:xfrm>
            <a:prstGeom prst="rect">
              <a:avLst/>
            </a:prstGeom>
            <a:noFill/>
          </p:spPr>
          <p:txBody>
            <a:bodyPr wrap="square" rtlCol="0">
              <a:spAutoFit/>
            </a:bodyPr>
            <a:lstStyle/>
            <a:p>
              <a:pPr algn="ctr"/>
              <a:r>
                <a:rPr lang="zh-CN" altLang="en-US" sz="1600" spc="300" dirty="0" smtClean="0">
                  <a:solidFill>
                    <a:schemeClr val="bg1"/>
                  </a:solidFill>
                  <a:latin typeface="微软雅黑" panose="020B0503020204020204" pitchFamily="34" charset="-122"/>
                  <a:ea typeface="微软雅黑" panose="020B0503020204020204" pitchFamily="34" charset="-122"/>
                </a:rPr>
                <a:t>项目示例</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cxnSp>
          <p:nvCxnSpPr>
            <p:cNvPr id="94" name="直接连接符 93"/>
            <p:cNvCxnSpPr/>
            <p:nvPr/>
          </p:nvCxnSpPr>
          <p:spPr>
            <a:xfrm>
              <a:off x="2576452" y="6426395"/>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5132372" y="6426395"/>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7528635" y="6432159"/>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10055526" y="6423513"/>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4578" name="Picture 2" descr="imag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0328" y="2150732"/>
            <a:ext cx="3953329" cy="2591480"/>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https://timgsa.baidu.com/timg?image&amp;quality=80&amp;size=b9999_10000&amp;sec=1594909371962&amp;di=532a477be7578d0062e9011a1f9d0b19&amp;imgtype=0&amp;src=http%3A%2F%2Fimg0.imgtn.bdimg.com%2Fit%2Fu%3D347912825%2C475424647%26fm%3D214%26gp%3D0.jpg"/>
          <p:cNvPicPr>
            <a:picLocks noChangeAspect="1" noChangeArrowheads="1"/>
          </p:cNvPicPr>
          <p:nvPr/>
        </p:nvPicPr>
        <p:blipFill rotWithShape="1">
          <a:blip r:embed="rId11">
            <a:extLst>
              <a:ext uri="{28A0092B-C50C-407E-A947-70E740481C1C}">
                <a14:useLocalDpi xmlns:a14="http://schemas.microsoft.com/office/drawing/2010/main" val="0"/>
              </a:ext>
            </a:extLst>
          </a:blip>
          <a:srcRect l="11895" t="8169" r="8545"/>
          <a:stretch/>
        </p:blipFill>
        <p:spPr bwMode="auto">
          <a:xfrm>
            <a:off x="4601028" y="2149499"/>
            <a:ext cx="4455886" cy="2554098"/>
          </a:xfrm>
          <a:prstGeom prst="rect">
            <a:avLst/>
          </a:prstGeom>
          <a:noFill/>
          <a:extLst>
            <a:ext uri="{909E8E84-426E-40DD-AFC4-6F175D3DCCD1}">
              <a14:hiddenFill xmlns:a14="http://schemas.microsoft.com/office/drawing/2010/main">
                <a:solidFill>
                  <a:srgbClr val="FFFFFF"/>
                </a:solidFill>
              </a14:hiddenFill>
            </a:ext>
          </a:extLst>
        </p:spPr>
      </p:pic>
      <p:pic>
        <p:nvPicPr>
          <p:cNvPr id="2" name="2017_03_07_16.57.22_117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0100721" y="2075568"/>
            <a:ext cx="609600" cy="609600"/>
          </a:xfrm>
          <a:prstGeom prst="rect">
            <a:avLst/>
          </a:prstGeom>
        </p:spPr>
      </p:pic>
      <p:pic>
        <p:nvPicPr>
          <p:cNvPr id="4" name="吃西瓜">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10100721" y="4132612"/>
            <a:ext cx="609600" cy="609600"/>
          </a:xfrm>
          <a:prstGeom prst="rect">
            <a:avLst/>
          </a:prstGeom>
        </p:spPr>
      </p:pic>
      <p:pic>
        <p:nvPicPr>
          <p:cNvPr id="7" name="会议室">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10100721" y="3066699"/>
            <a:ext cx="609600" cy="609600"/>
          </a:xfrm>
          <a:prstGeom prst="rect">
            <a:avLst/>
          </a:prstGeom>
        </p:spPr>
      </p:pic>
    </p:spTree>
    <p:extLst>
      <p:ext uri="{BB962C8B-B14F-4D97-AF65-F5344CB8AC3E}">
        <p14:creationId xmlns:p14="http://schemas.microsoft.com/office/powerpoint/2010/main" val="532958235"/>
      </p:ext>
    </p:extLst>
  </p:cSld>
  <p:clrMapOvr>
    <a:masterClrMapping/>
  </p:clrMapOvr>
  <p:transition>
    <p:wip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6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8901"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9208"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3" name="文本框 12"/>
          <p:cNvSpPr txBox="1"/>
          <p:nvPr/>
        </p:nvSpPr>
        <p:spPr>
          <a:xfrm>
            <a:off x="5087143" y="2698527"/>
            <a:ext cx="4021138" cy="1200329"/>
          </a:xfrm>
          <a:prstGeom prst="rect">
            <a:avLst/>
          </a:prstGeom>
          <a:noFill/>
        </p:spPr>
        <p:txBody>
          <a:bodyPr wrap="square" rtlCol="0">
            <a:spAutoFit/>
          </a:bodyPr>
          <a:lstStyle/>
          <a:p>
            <a:r>
              <a:rPr lang="zh-CN" altLang="en-US" sz="7200" b="1" spc="300" dirty="0" smtClean="0">
                <a:solidFill>
                  <a:schemeClr val="bg1"/>
                </a:solidFill>
                <a:latin typeface="微软雅黑" panose="020B0503020204020204" pitchFamily="34" charset="-122"/>
                <a:ea typeface="微软雅黑" panose="020B0503020204020204" pitchFamily="34" charset="-122"/>
              </a:rPr>
              <a:t>项目示例</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sp>
        <p:nvSpPr>
          <p:cNvPr id="7" name="Freeform 6"/>
          <p:cNvSpPr>
            <a:spLocks/>
          </p:cNvSpPr>
          <p:nvPr/>
        </p:nvSpPr>
        <p:spPr bwMode="auto">
          <a:xfrm>
            <a:off x="3324131" y="2595009"/>
            <a:ext cx="1439798" cy="1438844"/>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8" name="Freeform 7"/>
          <p:cNvSpPr>
            <a:spLocks noEditPoints="1"/>
          </p:cNvSpPr>
          <p:nvPr/>
        </p:nvSpPr>
        <p:spPr bwMode="auto">
          <a:xfrm>
            <a:off x="4169220" y="3592231"/>
            <a:ext cx="558465" cy="556557"/>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9" name="Freeform 8"/>
          <p:cNvSpPr>
            <a:spLocks/>
          </p:cNvSpPr>
          <p:nvPr/>
        </p:nvSpPr>
        <p:spPr bwMode="auto">
          <a:xfrm>
            <a:off x="3865905" y="3315623"/>
            <a:ext cx="596618" cy="117321"/>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5" name="Freeform 9"/>
          <p:cNvSpPr>
            <a:spLocks/>
          </p:cNvSpPr>
          <p:nvPr/>
        </p:nvSpPr>
        <p:spPr bwMode="auto">
          <a:xfrm>
            <a:off x="3866858" y="3076212"/>
            <a:ext cx="595663" cy="117321"/>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6" name="Freeform 10"/>
          <p:cNvSpPr>
            <a:spLocks/>
          </p:cNvSpPr>
          <p:nvPr/>
        </p:nvSpPr>
        <p:spPr bwMode="auto">
          <a:xfrm>
            <a:off x="3866858" y="3555032"/>
            <a:ext cx="539388" cy="118274"/>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7" name="Freeform 12"/>
          <p:cNvSpPr>
            <a:spLocks/>
          </p:cNvSpPr>
          <p:nvPr/>
        </p:nvSpPr>
        <p:spPr bwMode="auto">
          <a:xfrm>
            <a:off x="3625541" y="3316576"/>
            <a:ext cx="117321" cy="115413"/>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8" name="Freeform 13"/>
          <p:cNvSpPr>
            <a:spLocks/>
          </p:cNvSpPr>
          <p:nvPr/>
        </p:nvSpPr>
        <p:spPr bwMode="auto">
          <a:xfrm>
            <a:off x="3626494" y="3077166"/>
            <a:ext cx="116366" cy="116366"/>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9" name="Freeform 14"/>
          <p:cNvSpPr>
            <a:spLocks/>
          </p:cNvSpPr>
          <p:nvPr/>
        </p:nvSpPr>
        <p:spPr bwMode="auto">
          <a:xfrm>
            <a:off x="3626494" y="3555987"/>
            <a:ext cx="116366" cy="116366"/>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Tree>
    <p:extLst>
      <p:ext uri="{BB962C8B-B14F-4D97-AF65-F5344CB8AC3E}">
        <p14:creationId xmlns:p14="http://schemas.microsoft.com/office/powerpoint/2010/main" val="495806386"/>
      </p:ext>
    </p:extLst>
  </p:cSld>
  <p:clrMapOvr>
    <a:masterClrMapping/>
  </p:clrMapOvr>
  <p:transition>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a:extLst>
              <a:ext uri="{FF2B5EF4-FFF2-40B4-BE49-F238E27FC236}">
                <a16:creationId xmlns:a16="http://schemas.microsoft.com/office/drawing/2014/main" id="{E926053B-544B-41D0-BCE0-14303BEF1BE6}"/>
              </a:ext>
            </a:extLst>
          </p:cNvPr>
          <p:cNvGrpSpPr/>
          <p:nvPr/>
        </p:nvGrpSpPr>
        <p:grpSpPr>
          <a:xfrm>
            <a:off x="341679" y="202796"/>
            <a:ext cx="11718227" cy="764055"/>
            <a:chOff x="-1156921" y="761596"/>
            <a:chExt cx="11718227" cy="764055"/>
          </a:xfrm>
        </p:grpSpPr>
        <p:sp>
          <p:nvSpPr>
            <p:cNvPr id="86" name="半闭框 85">
              <a:extLst>
                <a:ext uri="{FF2B5EF4-FFF2-40B4-BE49-F238E27FC236}">
                  <a16:creationId xmlns:a16="http://schemas.microsoft.com/office/drawing/2014/main" id="{7C548FD0-97E4-4488-B218-D93F70D81FF5}"/>
                </a:ext>
              </a:extLst>
            </p:cNvPr>
            <p:cNvSpPr/>
            <p:nvPr/>
          </p:nvSpPr>
          <p:spPr>
            <a:xfrm>
              <a:off x="-1156921" y="761596"/>
              <a:ext cx="1217337" cy="764055"/>
            </a:xfrm>
            <a:prstGeom prst="halfFrame">
              <a:avLst>
                <a:gd name="adj1" fmla="val 13473"/>
                <a:gd name="adj2" fmla="val 120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87" name="组合 86">
              <a:extLst>
                <a:ext uri="{FF2B5EF4-FFF2-40B4-BE49-F238E27FC236}">
                  <a16:creationId xmlns:a16="http://schemas.microsoft.com/office/drawing/2014/main" id="{63CEDA2A-6710-4A90-9269-DA102CD8C418}"/>
                </a:ext>
              </a:extLst>
            </p:cNvPr>
            <p:cNvGrpSpPr/>
            <p:nvPr/>
          </p:nvGrpSpPr>
          <p:grpSpPr>
            <a:xfrm>
              <a:off x="8694314" y="845249"/>
              <a:ext cx="1866992" cy="457021"/>
              <a:chOff x="8301813" y="450835"/>
              <a:chExt cx="2456035" cy="601216"/>
            </a:xfrm>
          </p:grpSpPr>
          <p:sp>
            <p:nvSpPr>
              <p:cNvPr id="88" name="椭圆 87">
                <a:extLst>
                  <a:ext uri="{FF2B5EF4-FFF2-40B4-BE49-F238E27FC236}">
                    <a16:creationId xmlns:a16="http://schemas.microsoft.com/office/drawing/2014/main" id="{45DEC001-EEDE-4925-B3F7-70E089949023}"/>
                  </a:ext>
                </a:extLst>
              </p:cNvPr>
              <p:cNvSpPr/>
              <p:nvPr/>
            </p:nvSpPr>
            <p:spPr>
              <a:xfrm>
                <a:off x="8313338" y="456236"/>
                <a:ext cx="595817" cy="595815"/>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400" b="1" dirty="0">
                  <a:latin typeface="微软雅黑" panose="020B0503020204020204" pitchFamily="34" charset="-122"/>
                  <a:ea typeface="微软雅黑" panose="020B0503020204020204" pitchFamily="34" charset="-122"/>
                </a:endParaRPr>
              </a:p>
            </p:txBody>
          </p:sp>
          <p:grpSp>
            <p:nvGrpSpPr>
              <p:cNvPr id="89" name="组合 88">
                <a:extLst>
                  <a:ext uri="{FF2B5EF4-FFF2-40B4-BE49-F238E27FC236}">
                    <a16:creationId xmlns:a16="http://schemas.microsoft.com/office/drawing/2014/main" id="{D63C166C-AFE3-48E8-AA5A-DEA2CC817881}"/>
                  </a:ext>
                </a:extLst>
              </p:cNvPr>
              <p:cNvGrpSpPr/>
              <p:nvPr/>
            </p:nvGrpSpPr>
            <p:grpSpPr>
              <a:xfrm>
                <a:off x="8301813" y="450835"/>
                <a:ext cx="2456035" cy="562737"/>
                <a:chOff x="8301813" y="450835"/>
                <a:chExt cx="2456035" cy="562737"/>
              </a:xfrm>
            </p:grpSpPr>
            <p:sp>
              <p:nvSpPr>
                <p:cNvPr id="90" name="文本框 89">
                  <a:extLst>
                    <a:ext uri="{FF2B5EF4-FFF2-40B4-BE49-F238E27FC236}">
                      <a16:creationId xmlns:a16="http://schemas.microsoft.com/office/drawing/2014/main" id="{08FA9215-3017-4949-942C-D03475B1FE28}"/>
                    </a:ext>
                  </a:extLst>
                </p:cNvPr>
                <p:cNvSpPr txBox="1"/>
                <p:nvPr/>
              </p:nvSpPr>
              <p:spPr>
                <a:xfrm>
                  <a:off x="8982464" y="568201"/>
                  <a:ext cx="1775384" cy="445371"/>
                </a:xfrm>
                <a:prstGeom prst="rect">
                  <a:avLst/>
                </a:prstGeom>
                <a:noFill/>
              </p:spPr>
              <p:txBody>
                <a:bodyPr wrap="square" rtlCol="0">
                  <a:spAutoFit/>
                </a:bodyPr>
                <a:lstStyle/>
                <a:p>
                  <a:r>
                    <a:rPr lang="zh-CN" altLang="en-US" sz="1600" b="1" spc="300" dirty="0">
                      <a:solidFill>
                        <a:srgbClr val="0174AB"/>
                      </a:solidFill>
                      <a:latin typeface="微软雅黑" panose="020B0503020204020204" pitchFamily="34" charset="-122"/>
                      <a:ea typeface="微软雅黑" panose="020B0503020204020204" pitchFamily="34" charset="-122"/>
                    </a:rPr>
                    <a:t>同济大学</a:t>
                  </a:r>
                  <a:endParaRPr lang="zh-HK" altLang="en-US" sz="1600" b="1" spc="300" dirty="0">
                    <a:solidFill>
                      <a:srgbClr val="0174AB"/>
                    </a:solidFill>
                    <a:latin typeface="微软雅黑" panose="020B0503020204020204" pitchFamily="34" charset="-122"/>
                    <a:ea typeface="微软雅黑" panose="020B0503020204020204" pitchFamily="34" charset="-122"/>
                  </a:endParaRPr>
                </a:p>
              </p:txBody>
            </p:sp>
            <p:pic>
              <p:nvPicPr>
                <p:cNvPr id="91" name="图片 90">
                  <a:extLst>
                    <a:ext uri="{FF2B5EF4-FFF2-40B4-BE49-F238E27FC236}">
                      <a16:creationId xmlns:a16="http://schemas.microsoft.com/office/drawing/2014/main" id="{A435AFCF-A4E2-4C16-9F83-8B18C8029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1813" y="450835"/>
                  <a:ext cx="618880" cy="562734"/>
                </a:xfrm>
                <a:prstGeom prst="rect">
                  <a:avLst/>
                </a:prstGeom>
              </p:spPr>
            </p:pic>
          </p:grpSp>
        </p:grpSp>
      </p:grpSp>
      <p:sp>
        <p:nvSpPr>
          <p:cNvPr id="58" name="矩形 57">
            <a:extLst>
              <a:ext uri="{FF2B5EF4-FFF2-40B4-BE49-F238E27FC236}">
                <a16:creationId xmlns:a16="http://schemas.microsoft.com/office/drawing/2014/main" id="{F2A7EA18-39A8-4DD4-BBEA-E83149CB821E}"/>
              </a:ext>
            </a:extLst>
          </p:cNvPr>
          <p:cNvSpPr/>
          <p:nvPr/>
        </p:nvSpPr>
        <p:spPr>
          <a:xfrm>
            <a:off x="645032" y="415816"/>
            <a:ext cx="6865890" cy="584775"/>
          </a:xfrm>
          <a:prstGeom prst="rect">
            <a:avLst/>
          </a:prstGeom>
        </p:spPr>
        <p:txBody>
          <a:bodyPr wrap="square">
            <a:spAutoFit/>
          </a:bodyPr>
          <a:lstStyle/>
          <a:p>
            <a:r>
              <a:rPr lang="en-US" altLang="zh-CN" sz="3200" b="1" dirty="0" smtClean="0">
                <a:solidFill>
                  <a:schemeClr val="accent1">
                    <a:lumMod val="75000"/>
                  </a:schemeClr>
                </a:solidFill>
                <a:latin typeface="微软雅黑"/>
                <a:ea typeface="微软雅黑"/>
              </a:rPr>
              <a:t>1</a:t>
            </a:r>
            <a:r>
              <a:rPr lang="zh-CN" altLang="en-US" sz="3200" b="1" dirty="0" smtClean="0">
                <a:solidFill>
                  <a:schemeClr val="accent1">
                    <a:lumMod val="75000"/>
                  </a:schemeClr>
                </a:solidFill>
                <a:latin typeface="微软雅黑"/>
                <a:ea typeface="微软雅黑"/>
              </a:rPr>
              <a:t>：基于</a:t>
            </a:r>
            <a:r>
              <a:rPr lang="zh-CN" altLang="en-US" sz="3200" b="1" dirty="0">
                <a:solidFill>
                  <a:schemeClr val="accent1">
                    <a:lumMod val="75000"/>
                  </a:schemeClr>
                </a:solidFill>
                <a:latin typeface="微软雅黑"/>
                <a:ea typeface="微软雅黑"/>
              </a:rPr>
              <a:t>融合特征的抑郁症检测</a:t>
            </a:r>
          </a:p>
        </p:txBody>
      </p:sp>
      <p:sp>
        <p:nvSpPr>
          <p:cNvPr id="24" name="矩形 23">
            <a:extLst>
              <a:ext uri="{FF2B5EF4-FFF2-40B4-BE49-F238E27FC236}">
                <a16:creationId xmlns:a16="http://schemas.microsoft.com/office/drawing/2014/main" id="{E5301098-24B8-E046-81C1-2538782EA92D}"/>
              </a:ext>
            </a:extLst>
          </p:cNvPr>
          <p:cNvSpPr/>
          <p:nvPr/>
        </p:nvSpPr>
        <p:spPr>
          <a:xfrm>
            <a:off x="4484843" y="1357573"/>
            <a:ext cx="4646853" cy="400110"/>
          </a:xfrm>
          <a:prstGeom prst="rect">
            <a:avLst/>
          </a:prstGeom>
        </p:spPr>
        <p:txBody>
          <a:bodyPr wrap="square">
            <a:spAutoFit/>
          </a:bodyPr>
          <a:lstStyle/>
          <a:p>
            <a:r>
              <a:rPr lang="zh-CN" altLang="en-US" sz="2000" b="1" dirty="0">
                <a:solidFill>
                  <a:srgbClr val="000000">
                    <a:lumMod val="75000"/>
                    <a:lumOff val="25000"/>
                  </a:srgbClr>
                </a:solidFill>
                <a:latin typeface="微软雅黑"/>
                <a:ea typeface="微软雅黑"/>
              </a:rPr>
              <a:t>基于融合特征的抑郁症检测模型结构</a:t>
            </a:r>
          </a:p>
        </p:txBody>
      </p:sp>
      <p:cxnSp>
        <p:nvCxnSpPr>
          <p:cNvPr id="25" name="直接连接符 20">
            <a:extLst>
              <a:ext uri="{FF2B5EF4-FFF2-40B4-BE49-F238E27FC236}">
                <a16:creationId xmlns:a16="http://schemas.microsoft.com/office/drawing/2014/main" id="{B412BC91-8AA0-154A-83F6-7E4943DE5C25}"/>
              </a:ext>
            </a:extLst>
          </p:cNvPr>
          <p:cNvCxnSpPr>
            <a:cxnSpLocks/>
          </p:cNvCxnSpPr>
          <p:nvPr/>
        </p:nvCxnSpPr>
        <p:spPr>
          <a:xfrm>
            <a:off x="4339900" y="1344912"/>
            <a:ext cx="0" cy="442953"/>
          </a:xfrm>
          <a:prstGeom prst="line">
            <a:avLst/>
          </a:prstGeom>
          <a:noFill/>
          <a:ln w="76200" cap="flat" cmpd="sng" algn="ctr">
            <a:solidFill>
              <a:schemeClr val="accent1"/>
            </a:solidFill>
            <a:prstDash val="solid"/>
            <a:miter lim="800000"/>
          </a:ln>
          <a:effectLst/>
        </p:spPr>
      </p:cxnSp>
      <p:pic>
        <p:nvPicPr>
          <p:cNvPr id="2" name="图片 1">
            <a:extLst>
              <a:ext uri="{FF2B5EF4-FFF2-40B4-BE49-F238E27FC236}">
                <a16:creationId xmlns:a16="http://schemas.microsoft.com/office/drawing/2014/main" id="{278FA08C-BC91-1840-8C61-27A2B8CACB3E}"/>
              </a:ext>
            </a:extLst>
          </p:cNvPr>
          <p:cNvPicPr>
            <a:picLocks noChangeAspect="1"/>
          </p:cNvPicPr>
          <p:nvPr/>
        </p:nvPicPr>
        <p:blipFill>
          <a:blip r:embed="rId4"/>
          <a:stretch>
            <a:fillRect/>
          </a:stretch>
        </p:blipFill>
        <p:spPr>
          <a:xfrm>
            <a:off x="4484843" y="3111575"/>
            <a:ext cx="7261320" cy="3201721"/>
          </a:xfrm>
          <a:prstGeom prst="rect">
            <a:avLst/>
          </a:prstGeom>
        </p:spPr>
      </p:pic>
      <p:grpSp>
        <p:nvGrpSpPr>
          <p:cNvPr id="456" name="组合 455">
            <a:extLst>
              <a:ext uri="{FF2B5EF4-FFF2-40B4-BE49-F238E27FC236}">
                <a16:creationId xmlns:a16="http://schemas.microsoft.com/office/drawing/2014/main" id="{AAC15B56-1629-DA45-9F0C-0AC9152F96A4}"/>
              </a:ext>
            </a:extLst>
          </p:cNvPr>
          <p:cNvGrpSpPr/>
          <p:nvPr/>
        </p:nvGrpSpPr>
        <p:grpSpPr>
          <a:xfrm>
            <a:off x="5493383" y="1956795"/>
            <a:ext cx="759896" cy="434170"/>
            <a:chOff x="6096001" y="2430388"/>
            <a:chExt cx="759896" cy="936433"/>
          </a:xfrm>
        </p:grpSpPr>
        <p:sp>
          <p:nvSpPr>
            <p:cNvPr id="457" name="矩形 456">
              <a:extLst>
                <a:ext uri="{FF2B5EF4-FFF2-40B4-BE49-F238E27FC236}">
                  <a16:creationId xmlns:a16="http://schemas.microsoft.com/office/drawing/2014/main" id="{77FF1DC5-7107-7F41-92A5-FB77E426603F}"/>
                </a:ext>
              </a:extLst>
            </p:cNvPr>
            <p:cNvSpPr/>
            <p:nvPr/>
          </p:nvSpPr>
          <p:spPr>
            <a:xfrm>
              <a:off x="6096001" y="2430388"/>
              <a:ext cx="759896" cy="936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8" name="矩形 457">
              <a:extLst>
                <a:ext uri="{FF2B5EF4-FFF2-40B4-BE49-F238E27FC236}">
                  <a16:creationId xmlns:a16="http://schemas.microsoft.com/office/drawing/2014/main" id="{52FF7612-7C13-1B40-A29F-044908989CE7}"/>
                </a:ext>
              </a:extLst>
            </p:cNvPr>
            <p:cNvSpPr/>
            <p:nvPr/>
          </p:nvSpPr>
          <p:spPr>
            <a:xfrm>
              <a:off x="6145227" y="2446052"/>
              <a:ext cx="710670" cy="417358"/>
            </a:xfrm>
            <a:prstGeom prst="rect">
              <a:avLst/>
            </a:prstGeom>
          </p:spPr>
          <p:txBody>
            <a:bodyPr wrap="square">
              <a:spAutoFit/>
            </a:bodyPr>
            <a:lstStyle/>
            <a:p>
              <a:pPr>
                <a:lnSpc>
                  <a:spcPct val="130000"/>
                </a:lnSpc>
              </a:pPr>
              <a:r>
                <a:rPr lang="zh-CN" altLang="en-US" dirty="0">
                  <a:solidFill>
                    <a:schemeClr val="bg1">
                      <a:lumMod val="95000"/>
                    </a:schemeClr>
                  </a:solidFill>
                  <a:latin typeface="微软雅黑" charset="0"/>
                  <a:ea typeface="微软雅黑" charset="0"/>
                </a:rPr>
                <a:t>文本</a:t>
              </a:r>
              <a:endParaRPr lang="en-US" altLang="zh-CN" dirty="0">
                <a:solidFill>
                  <a:schemeClr val="bg1">
                    <a:lumMod val="95000"/>
                  </a:schemeClr>
                </a:solidFill>
                <a:latin typeface="微软雅黑" charset="0"/>
                <a:ea typeface="微软雅黑" charset="0"/>
              </a:endParaRPr>
            </a:p>
          </p:txBody>
        </p:sp>
      </p:grpSp>
      <p:sp>
        <p:nvSpPr>
          <p:cNvPr id="463" name="矩形 462">
            <a:extLst>
              <a:ext uri="{FF2B5EF4-FFF2-40B4-BE49-F238E27FC236}">
                <a16:creationId xmlns:a16="http://schemas.microsoft.com/office/drawing/2014/main" id="{AD23E5C3-46D2-F14D-A9A5-AB2F3CED2512}"/>
              </a:ext>
            </a:extLst>
          </p:cNvPr>
          <p:cNvSpPr/>
          <p:nvPr/>
        </p:nvSpPr>
        <p:spPr>
          <a:xfrm>
            <a:off x="6678066" y="1956794"/>
            <a:ext cx="1541703" cy="434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lumMod val="95000"/>
                  </a:schemeClr>
                </a:solidFill>
                <a:latin typeface="微软雅黑" charset="0"/>
                <a:ea typeface="微软雅黑" charset="0"/>
              </a:rPr>
              <a:t>Embedding</a:t>
            </a:r>
          </a:p>
        </p:txBody>
      </p:sp>
      <p:sp>
        <p:nvSpPr>
          <p:cNvPr id="466" name="矩形 465">
            <a:extLst>
              <a:ext uri="{FF2B5EF4-FFF2-40B4-BE49-F238E27FC236}">
                <a16:creationId xmlns:a16="http://schemas.microsoft.com/office/drawing/2014/main" id="{5374724E-B654-EE48-8413-F6A93B1BA969}"/>
              </a:ext>
            </a:extLst>
          </p:cNvPr>
          <p:cNvSpPr/>
          <p:nvPr/>
        </p:nvSpPr>
        <p:spPr>
          <a:xfrm>
            <a:off x="8573648" y="1949154"/>
            <a:ext cx="1257476" cy="437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BiLSTM+Att</a:t>
            </a:r>
            <a:endParaRPr lang="zh-CN" altLang="en-US" dirty="0"/>
          </a:p>
        </p:txBody>
      </p:sp>
      <p:grpSp>
        <p:nvGrpSpPr>
          <p:cNvPr id="471" name="组合 470">
            <a:extLst>
              <a:ext uri="{FF2B5EF4-FFF2-40B4-BE49-F238E27FC236}">
                <a16:creationId xmlns:a16="http://schemas.microsoft.com/office/drawing/2014/main" id="{9CBE575D-6E29-564A-BE7E-E1BF31D4C87C}"/>
              </a:ext>
            </a:extLst>
          </p:cNvPr>
          <p:cNvGrpSpPr/>
          <p:nvPr/>
        </p:nvGrpSpPr>
        <p:grpSpPr>
          <a:xfrm>
            <a:off x="11300002" y="1998040"/>
            <a:ext cx="759896" cy="936433"/>
            <a:chOff x="6096001" y="2430388"/>
            <a:chExt cx="759896" cy="936433"/>
          </a:xfrm>
        </p:grpSpPr>
        <p:sp>
          <p:nvSpPr>
            <p:cNvPr id="472" name="矩形 471">
              <a:extLst>
                <a:ext uri="{FF2B5EF4-FFF2-40B4-BE49-F238E27FC236}">
                  <a16:creationId xmlns:a16="http://schemas.microsoft.com/office/drawing/2014/main" id="{5F8B02EA-1A54-A840-AE49-F89A0DC85E93}"/>
                </a:ext>
              </a:extLst>
            </p:cNvPr>
            <p:cNvSpPr/>
            <p:nvPr/>
          </p:nvSpPr>
          <p:spPr>
            <a:xfrm>
              <a:off x="6096001" y="2430388"/>
              <a:ext cx="759896" cy="936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3" name="矩形 472">
              <a:extLst>
                <a:ext uri="{FF2B5EF4-FFF2-40B4-BE49-F238E27FC236}">
                  <a16:creationId xmlns:a16="http://schemas.microsoft.com/office/drawing/2014/main" id="{AB668DFE-5B16-4647-8B0A-D1482BD7B10E}"/>
                </a:ext>
              </a:extLst>
            </p:cNvPr>
            <p:cNvSpPr/>
            <p:nvPr/>
          </p:nvSpPr>
          <p:spPr>
            <a:xfrm>
              <a:off x="6145227" y="2446052"/>
              <a:ext cx="710670" cy="777457"/>
            </a:xfrm>
            <a:prstGeom prst="rect">
              <a:avLst/>
            </a:prstGeom>
          </p:spPr>
          <p:txBody>
            <a:bodyPr wrap="square">
              <a:spAutoFit/>
            </a:bodyPr>
            <a:lstStyle/>
            <a:p>
              <a:pPr>
                <a:lnSpc>
                  <a:spcPct val="130000"/>
                </a:lnSpc>
              </a:pPr>
              <a:r>
                <a:rPr lang="zh-CN" altLang="en-US" dirty="0">
                  <a:solidFill>
                    <a:schemeClr val="bg1">
                      <a:lumMod val="95000"/>
                    </a:schemeClr>
                  </a:solidFill>
                  <a:latin typeface="微软雅黑" charset="0"/>
                  <a:ea typeface="微软雅黑" charset="0"/>
                </a:rPr>
                <a:t>输出结果</a:t>
              </a:r>
              <a:endParaRPr lang="en-US" altLang="zh-CN" dirty="0">
                <a:solidFill>
                  <a:schemeClr val="bg1">
                    <a:lumMod val="95000"/>
                  </a:schemeClr>
                </a:solidFill>
                <a:latin typeface="微软雅黑" charset="0"/>
                <a:ea typeface="微软雅黑" charset="0"/>
              </a:endParaRPr>
            </a:p>
          </p:txBody>
        </p:sp>
      </p:grpSp>
      <p:sp>
        <p:nvSpPr>
          <p:cNvPr id="475" name="箭头: 右 134">
            <a:extLst>
              <a:ext uri="{FF2B5EF4-FFF2-40B4-BE49-F238E27FC236}">
                <a16:creationId xmlns:a16="http://schemas.microsoft.com/office/drawing/2014/main" id="{41A0DAFB-9A79-6D4A-82A2-63AB25707802}"/>
              </a:ext>
            </a:extLst>
          </p:cNvPr>
          <p:cNvSpPr/>
          <p:nvPr/>
        </p:nvSpPr>
        <p:spPr>
          <a:xfrm>
            <a:off x="6353980" y="2226348"/>
            <a:ext cx="248057" cy="521191"/>
          </a:xfrm>
          <a:prstGeom prst="rightArrow">
            <a:avLst>
              <a:gd name="adj1" fmla="val 28983"/>
              <a:gd name="adj2" fmla="val 39440"/>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78" name="箭头: 右 137">
            <a:extLst>
              <a:ext uri="{FF2B5EF4-FFF2-40B4-BE49-F238E27FC236}">
                <a16:creationId xmlns:a16="http://schemas.microsoft.com/office/drawing/2014/main" id="{ADB80BE7-0EBF-884E-9377-593C8AA890D9}"/>
              </a:ext>
            </a:extLst>
          </p:cNvPr>
          <p:cNvSpPr/>
          <p:nvPr/>
        </p:nvSpPr>
        <p:spPr>
          <a:xfrm>
            <a:off x="10975917" y="2205660"/>
            <a:ext cx="248057" cy="521191"/>
          </a:xfrm>
          <a:prstGeom prst="rightArrow">
            <a:avLst>
              <a:gd name="adj1" fmla="val 28983"/>
              <a:gd name="adj2" fmla="val 39440"/>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482" name="组合 481">
            <a:extLst>
              <a:ext uri="{FF2B5EF4-FFF2-40B4-BE49-F238E27FC236}">
                <a16:creationId xmlns:a16="http://schemas.microsoft.com/office/drawing/2014/main" id="{B759E9FF-5030-DA44-92A6-D128DECB641D}"/>
              </a:ext>
            </a:extLst>
          </p:cNvPr>
          <p:cNvGrpSpPr/>
          <p:nvPr/>
        </p:nvGrpSpPr>
        <p:grpSpPr>
          <a:xfrm>
            <a:off x="5488262" y="2590564"/>
            <a:ext cx="759896" cy="434170"/>
            <a:chOff x="6096001" y="2430388"/>
            <a:chExt cx="759896" cy="936433"/>
          </a:xfrm>
        </p:grpSpPr>
        <p:sp>
          <p:nvSpPr>
            <p:cNvPr id="483" name="矩形 482">
              <a:extLst>
                <a:ext uri="{FF2B5EF4-FFF2-40B4-BE49-F238E27FC236}">
                  <a16:creationId xmlns:a16="http://schemas.microsoft.com/office/drawing/2014/main" id="{F85F6D55-A0ED-1945-9A84-79E33D7041E3}"/>
                </a:ext>
              </a:extLst>
            </p:cNvPr>
            <p:cNvSpPr/>
            <p:nvPr/>
          </p:nvSpPr>
          <p:spPr>
            <a:xfrm>
              <a:off x="6096001" y="2430388"/>
              <a:ext cx="759896" cy="936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4" name="矩形 483">
              <a:extLst>
                <a:ext uri="{FF2B5EF4-FFF2-40B4-BE49-F238E27FC236}">
                  <a16:creationId xmlns:a16="http://schemas.microsoft.com/office/drawing/2014/main" id="{884FE4B5-9CF7-E545-8F81-90C1A7BB89B2}"/>
                </a:ext>
              </a:extLst>
            </p:cNvPr>
            <p:cNvSpPr/>
            <p:nvPr/>
          </p:nvSpPr>
          <p:spPr>
            <a:xfrm>
              <a:off x="6145227" y="2446051"/>
              <a:ext cx="710670" cy="900172"/>
            </a:xfrm>
            <a:prstGeom prst="rect">
              <a:avLst/>
            </a:prstGeom>
          </p:spPr>
          <p:txBody>
            <a:bodyPr wrap="square">
              <a:spAutoFit/>
            </a:bodyPr>
            <a:lstStyle/>
            <a:p>
              <a:pPr>
                <a:lnSpc>
                  <a:spcPct val="130000"/>
                </a:lnSpc>
              </a:pPr>
              <a:r>
                <a:rPr lang="zh-CN" altLang="en-US" dirty="0">
                  <a:solidFill>
                    <a:schemeClr val="bg1">
                      <a:lumMod val="95000"/>
                    </a:schemeClr>
                  </a:solidFill>
                  <a:latin typeface="微软雅黑" charset="0"/>
                  <a:ea typeface="微软雅黑" charset="0"/>
                </a:rPr>
                <a:t>语音</a:t>
              </a:r>
              <a:endParaRPr lang="en-US" altLang="zh-CN" dirty="0">
                <a:solidFill>
                  <a:schemeClr val="bg1">
                    <a:lumMod val="95000"/>
                  </a:schemeClr>
                </a:solidFill>
                <a:latin typeface="微软雅黑" charset="0"/>
                <a:ea typeface="微软雅黑" charset="0"/>
              </a:endParaRPr>
            </a:p>
          </p:txBody>
        </p:sp>
      </p:grpSp>
      <p:sp>
        <p:nvSpPr>
          <p:cNvPr id="486" name="矩形 485">
            <a:extLst>
              <a:ext uri="{FF2B5EF4-FFF2-40B4-BE49-F238E27FC236}">
                <a16:creationId xmlns:a16="http://schemas.microsoft.com/office/drawing/2014/main" id="{58CBF1B4-C873-0A4A-AA87-6A22236AEE0E}"/>
              </a:ext>
            </a:extLst>
          </p:cNvPr>
          <p:cNvSpPr/>
          <p:nvPr/>
        </p:nvSpPr>
        <p:spPr>
          <a:xfrm>
            <a:off x="8573648" y="2601467"/>
            <a:ext cx="1219462" cy="437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1D</a:t>
            </a:r>
            <a:r>
              <a:rPr lang="zh-CN" altLang="en-US" dirty="0"/>
              <a:t> </a:t>
            </a:r>
            <a:r>
              <a:rPr lang="en-US" altLang="zh-CN" dirty="0"/>
              <a:t>CNN</a:t>
            </a:r>
            <a:endParaRPr lang="zh-CN" altLang="en-US" dirty="0"/>
          </a:p>
        </p:txBody>
      </p:sp>
      <p:sp>
        <p:nvSpPr>
          <p:cNvPr id="487" name="矩形 486">
            <a:extLst>
              <a:ext uri="{FF2B5EF4-FFF2-40B4-BE49-F238E27FC236}">
                <a16:creationId xmlns:a16="http://schemas.microsoft.com/office/drawing/2014/main" id="{A7C50D78-0AAD-EF4A-8BA5-5DCC0F3C3601}"/>
              </a:ext>
            </a:extLst>
          </p:cNvPr>
          <p:cNvSpPr/>
          <p:nvPr/>
        </p:nvSpPr>
        <p:spPr>
          <a:xfrm>
            <a:off x="6678065" y="2599240"/>
            <a:ext cx="1541703" cy="434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lumMod val="95000"/>
                  </a:schemeClr>
                </a:solidFill>
                <a:latin typeface="微软雅黑" charset="0"/>
                <a:ea typeface="微软雅黑" charset="0"/>
              </a:rPr>
              <a:t>梅尔频谱</a:t>
            </a:r>
            <a:endParaRPr lang="en-US" altLang="zh-CN" dirty="0">
              <a:solidFill>
                <a:schemeClr val="bg1">
                  <a:lumMod val="95000"/>
                </a:schemeClr>
              </a:solidFill>
              <a:latin typeface="微软雅黑" charset="0"/>
              <a:ea typeface="微软雅黑" charset="0"/>
            </a:endParaRPr>
          </a:p>
        </p:txBody>
      </p:sp>
      <p:sp>
        <p:nvSpPr>
          <p:cNvPr id="488" name="箭头: 右 134">
            <a:extLst>
              <a:ext uri="{FF2B5EF4-FFF2-40B4-BE49-F238E27FC236}">
                <a16:creationId xmlns:a16="http://schemas.microsoft.com/office/drawing/2014/main" id="{57B1FD94-E6F9-044F-B358-B66D791C03AF}"/>
              </a:ext>
            </a:extLst>
          </p:cNvPr>
          <p:cNvSpPr/>
          <p:nvPr/>
        </p:nvSpPr>
        <p:spPr>
          <a:xfrm>
            <a:off x="8278492" y="2247037"/>
            <a:ext cx="248057" cy="521191"/>
          </a:xfrm>
          <a:prstGeom prst="rightArrow">
            <a:avLst>
              <a:gd name="adj1" fmla="val 28983"/>
              <a:gd name="adj2" fmla="val 39440"/>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89" name="箭头: 右 134">
            <a:extLst>
              <a:ext uri="{FF2B5EF4-FFF2-40B4-BE49-F238E27FC236}">
                <a16:creationId xmlns:a16="http://schemas.microsoft.com/office/drawing/2014/main" id="{824958FC-666E-3443-B990-08B26989A520}"/>
              </a:ext>
            </a:extLst>
          </p:cNvPr>
          <p:cNvSpPr/>
          <p:nvPr/>
        </p:nvSpPr>
        <p:spPr>
          <a:xfrm>
            <a:off x="9869138" y="2247037"/>
            <a:ext cx="248057" cy="521191"/>
          </a:xfrm>
          <a:prstGeom prst="rightArrow">
            <a:avLst>
              <a:gd name="adj1" fmla="val 28983"/>
              <a:gd name="adj2" fmla="val 39440"/>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490" name="组合 489">
            <a:extLst>
              <a:ext uri="{FF2B5EF4-FFF2-40B4-BE49-F238E27FC236}">
                <a16:creationId xmlns:a16="http://schemas.microsoft.com/office/drawing/2014/main" id="{826979BD-7175-D743-820C-02521453107D}"/>
              </a:ext>
            </a:extLst>
          </p:cNvPr>
          <p:cNvGrpSpPr/>
          <p:nvPr/>
        </p:nvGrpSpPr>
        <p:grpSpPr>
          <a:xfrm>
            <a:off x="10178007" y="2004165"/>
            <a:ext cx="759896" cy="936433"/>
            <a:chOff x="6096001" y="2430388"/>
            <a:chExt cx="759896" cy="936433"/>
          </a:xfrm>
        </p:grpSpPr>
        <p:sp>
          <p:nvSpPr>
            <p:cNvPr id="491" name="矩形 490">
              <a:extLst>
                <a:ext uri="{FF2B5EF4-FFF2-40B4-BE49-F238E27FC236}">
                  <a16:creationId xmlns:a16="http://schemas.microsoft.com/office/drawing/2014/main" id="{59CADF0F-3257-554F-8163-0E7DE3A13BD0}"/>
                </a:ext>
              </a:extLst>
            </p:cNvPr>
            <p:cNvSpPr/>
            <p:nvPr/>
          </p:nvSpPr>
          <p:spPr>
            <a:xfrm>
              <a:off x="6096001" y="2430388"/>
              <a:ext cx="759896" cy="936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2" name="矩形 491">
              <a:extLst>
                <a:ext uri="{FF2B5EF4-FFF2-40B4-BE49-F238E27FC236}">
                  <a16:creationId xmlns:a16="http://schemas.microsoft.com/office/drawing/2014/main" id="{5669F0E4-150B-5447-B348-D1DD7199E9DB}"/>
                </a:ext>
              </a:extLst>
            </p:cNvPr>
            <p:cNvSpPr/>
            <p:nvPr/>
          </p:nvSpPr>
          <p:spPr>
            <a:xfrm>
              <a:off x="6145227" y="2446052"/>
              <a:ext cx="710670" cy="777457"/>
            </a:xfrm>
            <a:prstGeom prst="rect">
              <a:avLst/>
            </a:prstGeom>
          </p:spPr>
          <p:txBody>
            <a:bodyPr wrap="square">
              <a:spAutoFit/>
            </a:bodyPr>
            <a:lstStyle/>
            <a:p>
              <a:pPr>
                <a:lnSpc>
                  <a:spcPct val="130000"/>
                </a:lnSpc>
              </a:pPr>
              <a:r>
                <a:rPr lang="zh-CN" altLang="en-US" dirty="0">
                  <a:solidFill>
                    <a:schemeClr val="bg1">
                      <a:lumMod val="95000"/>
                    </a:schemeClr>
                  </a:solidFill>
                  <a:latin typeface="微软雅黑" charset="0"/>
                  <a:ea typeface="微软雅黑" charset="0"/>
                </a:rPr>
                <a:t>融合模态</a:t>
              </a:r>
              <a:endParaRPr lang="en-US" altLang="zh-CN" dirty="0">
                <a:solidFill>
                  <a:schemeClr val="bg1">
                    <a:lumMod val="95000"/>
                  </a:schemeClr>
                </a:solidFill>
                <a:latin typeface="微软雅黑" charset="0"/>
                <a:ea typeface="微软雅黑" charset="0"/>
              </a:endParaRPr>
            </a:p>
          </p:txBody>
        </p:sp>
      </p:grpSp>
      <p:sp>
        <p:nvSpPr>
          <p:cNvPr id="493" name="矩形 492">
            <a:extLst>
              <a:ext uri="{FF2B5EF4-FFF2-40B4-BE49-F238E27FC236}">
                <a16:creationId xmlns:a16="http://schemas.microsoft.com/office/drawing/2014/main" id="{3D99A2CD-2A86-CF4D-86EB-15A9E2E9A941}"/>
              </a:ext>
            </a:extLst>
          </p:cNvPr>
          <p:cNvSpPr/>
          <p:nvPr/>
        </p:nvSpPr>
        <p:spPr>
          <a:xfrm>
            <a:off x="4397560" y="2265330"/>
            <a:ext cx="704915" cy="434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lumMod val="95000"/>
                  </a:schemeClr>
                </a:solidFill>
                <a:latin typeface="微软雅黑" charset="0"/>
                <a:ea typeface="微软雅黑" charset="0"/>
              </a:rPr>
              <a:t>访谈</a:t>
            </a:r>
            <a:endParaRPr lang="en-US" altLang="zh-CN" dirty="0">
              <a:solidFill>
                <a:schemeClr val="bg1">
                  <a:lumMod val="95000"/>
                </a:schemeClr>
              </a:solidFill>
              <a:latin typeface="微软雅黑" charset="0"/>
              <a:ea typeface="微软雅黑" charset="0"/>
            </a:endParaRPr>
          </a:p>
        </p:txBody>
      </p:sp>
      <p:sp>
        <p:nvSpPr>
          <p:cNvPr id="494" name="箭头: 右 134">
            <a:extLst>
              <a:ext uri="{FF2B5EF4-FFF2-40B4-BE49-F238E27FC236}">
                <a16:creationId xmlns:a16="http://schemas.microsoft.com/office/drawing/2014/main" id="{3FF68B06-52B9-A94D-9125-B6CB5EDC8163}"/>
              </a:ext>
            </a:extLst>
          </p:cNvPr>
          <p:cNvSpPr/>
          <p:nvPr/>
        </p:nvSpPr>
        <p:spPr>
          <a:xfrm>
            <a:off x="5205432" y="2205660"/>
            <a:ext cx="248057" cy="521191"/>
          </a:xfrm>
          <a:prstGeom prst="rightArrow">
            <a:avLst>
              <a:gd name="adj1" fmla="val 28983"/>
              <a:gd name="adj2" fmla="val 39440"/>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95" name="矩形 494">
            <a:extLst>
              <a:ext uri="{FF2B5EF4-FFF2-40B4-BE49-F238E27FC236}">
                <a16:creationId xmlns:a16="http://schemas.microsoft.com/office/drawing/2014/main" id="{8AF9D4A0-6DDB-CE4D-A81B-73BFAF7749AC}"/>
              </a:ext>
            </a:extLst>
          </p:cNvPr>
          <p:cNvSpPr/>
          <p:nvPr/>
        </p:nvSpPr>
        <p:spPr>
          <a:xfrm>
            <a:off x="533860" y="1387755"/>
            <a:ext cx="2131622" cy="400110"/>
          </a:xfrm>
          <a:prstGeom prst="rect">
            <a:avLst/>
          </a:prstGeom>
        </p:spPr>
        <p:txBody>
          <a:bodyPr wrap="square">
            <a:spAutoFit/>
          </a:bodyPr>
          <a:lstStyle/>
          <a:p>
            <a:r>
              <a:rPr lang="zh-CN" altLang="en-US" sz="2000" b="1" dirty="0">
                <a:solidFill>
                  <a:srgbClr val="000000">
                    <a:lumMod val="75000"/>
                    <a:lumOff val="25000"/>
                  </a:srgbClr>
                </a:solidFill>
                <a:latin typeface="微软雅黑"/>
                <a:ea typeface="微软雅黑"/>
              </a:rPr>
              <a:t>抑郁症检测</a:t>
            </a:r>
          </a:p>
        </p:txBody>
      </p:sp>
      <p:cxnSp>
        <p:nvCxnSpPr>
          <p:cNvPr id="496" name="直接连接符 20">
            <a:extLst>
              <a:ext uri="{FF2B5EF4-FFF2-40B4-BE49-F238E27FC236}">
                <a16:creationId xmlns:a16="http://schemas.microsoft.com/office/drawing/2014/main" id="{0F75A3CC-7516-5043-9E5F-060C00E36FFB}"/>
              </a:ext>
            </a:extLst>
          </p:cNvPr>
          <p:cNvCxnSpPr>
            <a:cxnSpLocks/>
          </p:cNvCxnSpPr>
          <p:nvPr/>
        </p:nvCxnSpPr>
        <p:spPr>
          <a:xfrm>
            <a:off x="388916" y="1375094"/>
            <a:ext cx="0" cy="1215470"/>
          </a:xfrm>
          <a:prstGeom prst="line">
            <a:avLst/>
          </a:prstGeom>
          <a:noFill/>
          <a:ln w="76200" cap="flat" cmpd="sng" algn="ctr">
            <a:solidFill>
              <a:schemeClr val="accent1"/>
            </a:solidFill>
            <a:prstDash val="solid"/>
            <a:miter lim="800000"/>
          </a:ln>
          <a:effectLst/>
        </p:spPr>
      </p:cxnSp>
      <p:sp>
        <p:nvSpPr>
          <p:cNvPr id="497" name="矩形 496">
            <a:extLst>
              <a:ext uri="{FF2B5EF4-FFF2-40B4-BE49-F238E27FC236}">
                <a16:creationId xmlns:a16="http://schemas.microsoft.com/office/drawing/2014/main" id="{FC33B4EE-A93C-6A4B-91C2-034EFBCD2CDC}"/>
              </a:ext>
            </a:extLst>
          </p:cNvPr>
          <p:cNvSpPr/>
          <p:nvPr/>
        </p:nvSpPr>
        <p:spPr>
          <a:xfrm>
            <a:off x="533413" y="1796735"/>
            <a:ext cx="3641048" cy="777457"/>
          </a:xfrm>
          <a:prstGeom prst="rect">
            <a:avLst/>
          </a:prstGeom>
        </p:spPr>
        <p:txBody>
          <a:bodyPr wrap="square">
            <a:spAutoFit/>
          </a:bodyPr>
          <a:lstStyle/>
          <a:p>
            <a:pPr>
              <a:lnSpc>
                <a:spcPct val="130000"/>
              </a:lnSpc>
            </a:pPr>
            <a:r>
              <a:rPr lang="zh-CN" altLang="en-US" dirty="0">
                <a:solidFill>
                  <a:srgbClr val="000000">
                    <a:lumMod val="75000"/>
                    <a:lumOff val="25000"/>
                  </a:srgbClr>
                </a:solidFill>
                <a:latin typeface="微软雅黑" charset="0"/>
                <a:ea typeface="微软雅黑" charset="0"/>
              </a:rPr>
              <a:t>模拟临床医生的诊断方式</a:t>
            </a:r>
            <a:endParaRPr lang="en-US" altLang="zh-CN" dirty="0">
              <a:solidFill>
                <a:srgbClr val="000000">
                  <a:lumMod val="75000"/>
                  <a:lumOff val="25000"/>
                </a:srgbClr>
              </a:solidFill>
              <a:latin typeface="微软雅黑" charset="0"/>
              <a:ea typeface="微软雅黑" charset="0"/>
            </a:endParaRPr>
          </a:p>
          <a:p>
            <a:pPr>
              <a:lnSpc>
                <a:spcPct val="130000"/>
              </a:lnSpc>
            </a:pPr>
            <a:r>
              <a:rPr lang="zh-CN" altLang="en-US" dirty="0">
                <a:solidFill>
                  <a:srgbClr val="000000">
                    <a:lumMod val="75000"/>
                    <a:lumOff val="25000"/>
                  </a:srgbClr>
                </a:solidFill>
                <a:latin typeface="微软雅黑" charset="0"/>
                <a:ea typeface="微软雅黑" charset="0"/>
              </a:rPr>
              <a:t>结合语言，声音动作分析抑郁情况</a:t>
            </a:r>
            <a:endParaRPr lang="en-US" altLang="zh-CN" dirty="0">
              <a:solidFill>
                <a:srgbClr val="000000">
                  <a:lumMod val="75000"/>
                  <a:lumOff val="25000"/>
                </a:srgbClr>
              </a:solidFill>
              <a:latin typeface="微软雅黑" charset="0"/>
              <a:ea typeface="微软雅黑" charset="0"/>
            </a:endParaRPr>
          </a:p>
        </p:txBody>
      </p:sp>
      <p:pic>
        <p:nvPicPr>
          <p:cNvPr id="1025" name="Picture 1" descr="page1image27365648">
            <a:extLst>
              <a:ext uri="{FF2B5EF4-FFF2-40B4-BE49-F238E27FC236}">
                <a16:creationId xmlns:a16="http://schemas.microsoft.com/office/drawing/2014/main" id="{07D987EA-D362-DC4B-AEB4-C4AC3B2B0B9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9003" y="3266591"/>
            <a:ext cx="2310066" cy="2070608"/>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组合 52">
            <a:extLst>
              <a:ext uri="{FF2B5EF4-FFF2-40B4-BE49-F238E27FC236}">
                <a16:creationId xmlns:a16="http://schemas.microsoft.com/office/drawing/2014/main" id="{333AB3D5-44B7-4079-A58F-B813639157C6}"/>
              </a:ext>
            </a:extLst>
          </p:cNvPr>
          <p:cNvGrpSpPr/>
          <p:nvPr/>
        </p:nvGrpSpPr>
        <p:grpSpPr>
          <a:xfrm>
            <a:off x="0" y="6340495"/>
            <a:ext cx="12192000" cy="509624"/>
            <a:chOff x="0" y="6340495"/>
            <a:chExt cx="12192000" cy="509624"/>
          </a:xfrm>
        </p:grpSpPr>
        <p:sp>
          <p:nvSpPr>
            <p:cNvPr id="54" name="矩形 53"/>
            <p:cNvSpPr/>
            <p:nvPr/>
          </p:nvSpPr>
          <p:spPr>
            <a:xfrm>
              <a:off x="0" y="6340495"/>
              <a:ext cx="12192000" cy="50962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p>
          </p:txBody>
        </p:sp>
        <p:sp>
          <p:nvSpPr>
            <p:cNvPr id="55" name="矩形 54"/>
            <p:cNvSpPr/>
            <p:nvPr/>
          </p:nvSpPr>
          <p:spPr>
            <a:xfrm>
              <a:off x="10119053" y="6420406"/>
              <a:ext cx="2009200" cy="335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p>
          </p:txBody>
        </p:sp>
        <p:sp>
          <p:nvSpPr>
            <p:cNvPr id="56" name="文本框 55"/>
            <p:cNvSpPr txBox="1"/>
            <p:nvPr/>
          </p:nvSpPr>
          <p:spPr>
            <a:xfrm>
              <a:off x="355485" y="6420406"/>
              <a:ext cx="1936638"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语音是什么</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3037235" y="6436540"/>
              <a:ext cx="1838173"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语音识别技术</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5390484" y="6434920"/>
              <a:ext cx="1838173"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语音识别工具</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7796190" y="6420406"/>
              <a:ext cx="1872274"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语音识别应用</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10106217" y="6420406"/>
              <a:ext cx="1953681" cy="337825"/>
            </a:xfrm>
            <a:prstGeom prst="rect">
              <a:avLst/>
            </a:prstGeom>
            <a:noFill/>
          </p:spPr>
          <p:txBody>
            <a:bodyPr wrap="square" rtlCol="0">
              <a:spAutoFit/>
            </a:bodyPr>
            <a:lstStyle/>
            <a:p>
              <a:pPr algn="ctr"/>
              <a:r>
                <a:rPr lang="zh-CN" altLang="en-US" sz="1600" spc="300" dirty="0" smtClean="0">
                  <a:solidFill>
                    <a:srgbClr val="666666"/>
                  </a:solidFill>
                  <a:latin typeface="微软雅黑" panose="020B0503020204020204" pitchFamily="34" charset="-122"/>
                  <a:ea typeface="微软雅黑" panose="020B0503020204020204" pitchFamily="34" charset="-122"/>
                </a:rPr>
                <a:t>项目示例</a:t>
              </a:r>
              <a:endParaRPr lang="zh-HK" altLang="en-US" sz="1600" spc="300" dirty="0">
                <a:solidFill>
                  <a:srgbClr val="666666"/>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576452" y="6426395"/>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132372" y="6426395"/>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7528635" y="6432159"/>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10055526" y="6423513"/>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341421"/>
      </p:ext>
    </p:extLst>
  </p:cSld>
  <p:clrMapOvr>
    <a:masterClrMapping/>
  </p:clrMapOvr>
  <p:transition>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a:extLst>
              <a:ext uri="{FF2B5EF4-FFF2-40B4-BE49-F238E27FC236}">
                <a16:creationId xmlns:a16="http://schemas.microsoft.com/office/drawing/2014/main" id="{E926053B-544B-41D0-BCE0-14303BEF1BE6}"/>
              </a:ext>
            </a:extLst>
          </p:cNvPr>
          <p:cNvGrpSpPr/>
          <p:nvPr/>
        </p:nvGrpSpPr>
        <p:grpSpPr>
          <a:xfrm>
            <a:off x="341679" y="202796"/>
            <a:ext cx="11718227" cy="764055"/>
            <a:chOff x="-1156921" y="761596"/>
            <a:chExt cx="11718227" cy="764055"/>
          </a:xfrm>
        </p:grpSpPr>
        <p:sp>
          <p:nvSpPr>
            <p:cNvPr id="86" name="半闭框 85">
              <a:extLst>
                <a:ext uri="{FF2B5EF4-FFF2-40B4-BE49-F238E27FC236}">
                  <a16:creationId xmlns:a16="http://schemas.microsoft.com/office/drawing/2014/main" id="{7C548FD0-97E4-4488-B218-D93F70D81FF5}"/>
                </a:ext>
              </a:extLst>
            </p:cNvPr>
            <p:cNvSpPr/>
            <p:nvPr/>
          </p:nvSpPr>
          <p:spPr>
            <a:xfrm>
              <a:off x="-1156921" y="761596"/>
              <a:ext cx="1217337" cy="764055"/>
            </a:xfrm>
            <a:prstGeom prst="halfFrame">
              <a:avLst>
                <a:gd name="adj1" fmla="val 13473"/>
                <a:gd name="adj2" fmla="val 120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87" name="组合 86">
              <a:extLst>
                <a:ext uri="{FF2B5EF4-FFF2-40B4-BE49-F238E27FC236}">
                  <a16:creationId xmlns:a16="http://schemas.microsoft.com/office/drawing/2014/main" id="{63CEDA2A-6710-4A90-9269-DA102CD8C418}"/>
                </a:ext>
              </a:extLst>
            </p:cNvPr>
            <p:cNvGrpSpPr/>
            <p:nvPr/>
          </p:nvGrpSpPr>
          <p:grpSpPr>
            <a:xfrm>
              <a:off x="8694314" y="845249"/>
              <a:ext cx="1866992" cy="457021"/>
              <a:chOff x="8301813" y="450835"/>
              <a:chExt cx="2456035" cy="601216"/>
            </a:xfrm>
          </p:grpSpPr>
          <p:sp>
            <p:nvSpPr>
              <p:cNvPr id="88" name="椭圆 87">
                <a:extLst>
                  <a:ext uri="{FF2B5EF4-FFF2-40B4-BE49-F238E27FC236}">
                    <a16:creationId xmlns:a16="http://schemas.microsoft.com/office/drawing/2014/main" id="{45DEC001-EEDE-4925-B3F7-70E089949023}"/>
                  </a:ext>
                </a:extLst>
              </p:cNvPr>
              <p:cNvSpPr/>
              <p:nvPr/>
            </p:nvSpPr>
            <p:spPr>
              <a:xfrm>
                <a:off x="8313338" y="456236"/>
                <a:ext cx="595817" cy="595815"/>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400" b="1" dirty="0">
                  <a:latin typeface="微软雅黑" panose="020B0503020204020204" pitchFamily="34" charset="-122"/>
                  <a:ea typeface="微软雅黑" panose="020B0503020204020204" pitchFamily="34" charset="-122"/>
                </a:endParaRPr>
              </a:p>
            </p:txBody>
          </p:sp>
          <p:grpSp>
            <p:nvGrpSpPr>
              <p:cNvPr id="89" name="组合 88">
                <a:extLst>
                  <a:ext uri="{FF2B5EF4-FFF2-40B4-BE49-F238E27FC236}">
                    <a16:creationId xmlns:a16="http://schemas.microsoft.com/office/drawing/2014/main" id="{D63C166C-AFE3-48E8-AA5A-DEA2CC817881}"/>
                  </a:ext>
                </a:extLst>
              </p:cNvPr>
              <p:cNvGrpSpPr/>
              <p:nvPr/>
            </p:nvGrpSpPr>
            <p:grpSpPr>
              <a:xfrm>
                <a:off x="8301813" y="450835"/>
                <a:ext cx="2456035" cy="562737"/>
                <a:chOff x="8301813" y="450835"/>
                <a:chExt cx="2456035" cy="562737"/>
              </a:xfrm>
            </p:grpSpPr>
            <p:sp>
              <p:nvSpPr>
                <p:cNvPr id="90" name="文本框 89">
                  <a:extLst>
                    <a:ext uri="{FF2B5EF4-FFF2-40B4-BE49-F238E27FC236}">
                      <a16:creationId xmlns:a16="http://schemas.microsoft.com/office/drawing/2014/main" id="{08FA9215-3017-4949-942C-D03475B1FE28}"/>
                    </a:ext>
                  </a:extLst>
                </p:cNvPr>
                <p:cNvSpPr txBox="1"/>
                <p:nvPr/>
              </p:nvSpPr>
              <p:spPr>
                <a:xfrm>
                  <a:off x="8982464" y="568201"/>
                  <a:ext cx="1775384" cy="445371"/>
                </a:xfrm>
                <a:prstGeom prst="rect">
                  <a:avLst/>
                </a:prstGeom>
                <a:noFill/>
              </p:spPr>
              <p:txBody>
                <a:bodyPr wrap="square" rtlCol="0">
                  <a:spAutoFit/>
                </a:bodyPr>
                <a:lstStyle/>
                <a:p>
                  <a:r>
                    <a:rPr lang="zh-CN" altLang="en-US" sz="1600" b="1" spc="300" dirty="0">
                      <a:solidFill>
                        <a:srgbClr val="0174AB"/>
                      </a:solidFill>
                      <a:latin typeface="微软雅黑" panose="020B0503020204020204" pitchFamily="34" charset="-122"/>
                      <a:ea typeface="微软雅黑" panose="020B0503020204020204" pitchFamily="34" charset="-122"/>
                    </a:rPr>
                    <a:t>同济大学</a:t>
                  </a:r>
                  <a:endParaRPr lang="zh-HK" altLang="en-US" sz="1600" b="1" spc="300" dirty="0">
                    <a:solidFill>
                      <a:srgbClr val="0174AB"/>
                    </a:solidFill>
                    <a:latin typeface="微软雅黑" panose="020B0503020204020204" pitchFamily="34" charset="-122"/>
                    <a:ea typeface="微软雅黑" panose="020B0503020204020204" pitchFamily="34" charset="-122"/>
                  </a:endParaRPr>
                </a:p>
              </p:txBody>
            </p:sp>
            <p:pic>
              <p:nvPicPr>
                <p:cNvPr id="91" name="图片 90">
                  <a:extLst>
                    <a:ext uri="{FF2B5EF4-FFF2-40B4-BE49-F238E27FC236}">
                      <a16:creationId xmlns:a16="http://schemas.microsoft.com/office/drawing/2014/main" id="{A435AFCF-A4E2-4C16-9F83-8B18C8029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1813" y="450835"/>
                  <a:ext cx="618880" cy="562734"/>
                </a:xfrm>
                <a:prstGeom prst="rect">
                  <a:avLst/>
                </a:prstGeom>
              </p:spPr>
            </p:pic>
          </p:grpSp>
        </p:grpSp>
      </p:grpSp>
      <p:sp>
        <p:nvSpPr>
          <p:cNvPr id="58" name="矩形 57">
            <a:extLst>
              <a:ext uri="{FF2B5EF4-FFF2-40B4-BE49-F238E27FC236}">
                <a16:creationId xmlns:a16="http://schemas.microsoft.com/office/drawing/2014/main" id="{F2A7EA18-39A8-4DD4-BBEA-E83149CB821E}"/>
              </a:ext>
            </a:extLst>
          </p:cNvPr>
          <p:cNvSpPr/>
          <p:nvPr/>
        </p:nvSpPr>
        <p:spPr>
          <a:xfrm>
            <a:off x="645032" y="415816"/>
            <a:ext cx="6865890" cy="584775"/>
          </a:xfrm>
          <a:prstGeom prst="rect">
            <a:avLst/>
          </a:prstGeom>
        </p:spPr>
        <p:txBody>
          <a:bodyPr wrap="square">
            <a:spAutoFit/>
          </a:bodyPr>
          <a:lstStyle/>
          <a:p>
            <a:r>
              <a:rPr lang="en-US" altLang="zh-CN" sz="3200" b="1" dirty="0">
                <a:solidFill>
                  <a:schemeClr val="accent1">
                    <a:lumMod val="75000"/>
                  </a:schemeClr>
                </a:solidFill>
                <a:latin typeface="微软雅黑"/>
                <a:ea typeface="微软雅黑"/>
              </a:rPr>
              <a:t>1</a:t>
            </a:r>
            <a:r>
              <a:rPr lang="zh-CN" altLang="en-US" sz="3200" b="1" dirty="0">
                <a:solidFill>
                  <a:schemeClr val="accent1">
                    <a:lumMod val="75000"/>
                  </a:schemeClr>
                </a:solidFill>
                <a:latin typeface="微软雅黑"/>
                <a:ea typeface="微软雅黑"/>
              </a:rPr>
              <a:t>：基于融合特征的抑郁症检测</a:t>
            </a:r>
          </a:p>
        </p:txBody>
      </p:sp>
      <p:sp>
        <p:nvSpPr>
          <p:cNvPr id="24" name="矩形 23">
            <a:extLst>
              <a:ext uri="{FF2B5EF4-FFF2-40B4-BE49-F238E27FC236}">
                <a16:creationId xmlns:a16="http://schemas.microsoft.com/office/drawing/2014/main" id="{E5301098-24B8-E046-81C1-2538782EA92D}"/>
              </a:ext>
            </a:extLst>
          </p:cNvPr>
          <p:cNvSpPr/>
          <p:nvPr/>
        </p:nvSpPr>
        <p:spPr>
          <a:xfrm>
            <a:off x="5811838" y="1307679"/>
            <a:ext cx="4842756" cy="400110"/>
          </a:xfrm>
          <a:prstGeom prst="rect">
            <a:avLst/>
          </a:prstGeom>
        </p:spPr>
        <p:txBody>
          <a:bodyPr wrap="square">
            <a:spAutoFit/>
          </a:bodyPr>
          <a:lstStyle/>
          <a:p>
            <a:r>
              <a:rPr lang="en-US" altLang="zh-CN" sz="2000" b="1" dirty="0" err="1">
                <a:solidFill>
                  <a:srgbClr val="000000">
                    <a:lumMod val="75000"/>
                    <a:lumOff val="25000"/>
                  </a:srgbClr>
                </a:solidFill>
                <a:latin typeface="微软雅黑"/>
                <a:ea typeface="微软雅黑"/>
              </a:rPr>
              <a:t>BiLSTM</a:t>
            </a:r>
            <a:r>
              <a:rPr lang="zh-CN" altLang="en-US" sz="2000" b="1" dirty="0">
                <a:solidFill>
                  <a:srgbClr val="000000">
                    <a:lumMod val="75000"/>
                    <a:lumOff val="25000"/>
                  </a:srgbClr>
                </a:solidFill>
                <a:latin typeface="微软雅黑"/>
                <a:ea typeface="微软雅黑"/>
              </a:rPr>
              <a:t> </a:t>
            </a:r>
            <a:r>
              <a:rPr lang="en-US" altLang="zh-CN" sz="2000" b="1" dirty="0">
                <a:solidFill>
                  <a:srgbClr val="000000">
                    <a:lumMod val="75000"/>
                    <a:lumOff val="25000"/>
                  </a:srgbClr>
                </a:solidFill>
                <a:latin typeface="微软雅黑"/>
                <a:ea typeface="微软雅黑"/>
              </a:rPr>
              <a:t>With</a:t>
            </a:r>
            <a:r>
              <a:rPr lang="zh-CN" altLang="en-US" sz="2000" b="1" dirty="0">
                <a:solidFill>
                  <a:srgbClr val="000000">
                    <a:lumMod val="75000"/>
                    <a:lumOff val="25000"/>
                  </a:srgbClr>
                </a:solidFill>
                <a:latin typeface="微软雅黑"/>
                <a:ea typeface="微软雅黑"/>
              </a:rPr>
              <a:t> </a:t>
            </a:r>
            <a:r>
              <a:rPr lang="en-US" altLang="zh-CN" sz="2000" b="1" dirty="0">
                <a:solidFill>
                  <a:srgbClr val="000000">
                    <a:lumMod val="75000"/>
                    <a:lumOff val="25000"/>
                  </a:srgbClr>
                </a:solidFill>
                <a:latin typeface="微软雅黑"/>
                <a:ea typeface="微软雅黑"/>
              </a:rPr>
              <a:t>Attention</a:t>
            </a:r>
            <a:r>
              <a:rPr lang="zh-CN" altLang="en-US" sz="2000" b="1" dirty="0">
                <a:solidFill>
                  <a:srgbClr val="000000">
                    <a:lumMod val="75000"/>
                    <a:lumOff val="25000"/>
                  </a:srgbClr>
                </a:solidFill>
                <a:latin typeface="微软雅黑"/>
                <a:ea typeface="微软雅黑"/>
              </a:rPr>
              <a:t>处理文字信息</a:t>
            </a:r>
          </a:p>
        </p:txBody>
      </p:sp>
      <p:cxnSp>
        <p:nvCxnSpPr>
          <p:cNvPr id="25" name="直接连接符 20">
            <a:extLst>
              <a:ext uri="{FF2B5EF4-FFF2-40B4-BE49-F238E27FC236}">
                <a16:creationId xmlns:a16="http://schemas.microsoft.com/office/drawing/2014/main" id="{B412BC91-8AA0-154A-83F6-7E4943DE5C25}"/>
              </a:ext>
            </a:extLst>
          </p:cNvPr>
          <p:cNvCxnSpPr>
            <a:cxnSpLocks/>
          </p:cNvCxnSpPr>
          <p:nvPr/>
        </p:nvCxnSpPr>
        <p:spPr>
          <a:xfrm>
            <a:off x="5666895" y="1295018"/>
            <a:ext cx="0" cy="1461075"/>
          </a:xfrm>
          <a:prstGeom prst="line">
            <a:avLst/>
          </a:prstGeom>
          <a:noFill/>
          <a:ln w="76200" cap="flat" cmpd="sng" algn="ctr">
            <a:solidFill>
              <a:schemeClr val="accent1"/>
            </a:solidFill>
            <a:prstDash val="solid"/>
            <a:miter lim="800000"/>
          </a:ln>
          <a:effectLst/>
        </p:spPr>
      </p:cxnSp>
      <p:sp>
        <p:nvSpPr>
          <p:cNvPr id="495" name="矩形 494">
            <a:extLst>
              <a:ext uri="{FF2B5EF4-FFF2-40B4-BE49-F238E27FC236}">
                <a16:creationId xmlns:a16="http://schemas.microsoft.com/office/drawing/2014/main" id="{8AF9D4A0-6DDB-CE4D-A81B-73BFAF7749AC}"/>
              </a:ext>
            </a:extLst>
          </p:cNvPr>
          <p:cNvSpPr/>
          <p:nvPr/>
        </p:nvSpPr>
        <p:spPr>
          <a:xfrm>
            <a:off x="533859" y="1387755"/>
            <a:ext cx="3102225" cy="400110"/>
          </a:xfrm>
          <a:prstGeom prst="rect">
            <a:avLst/>
          </a:prstGeom>
        </p:spPr>
        <p:txBody>
          <a:bodyPr wrap="square">
            <a:spAutoFit/>
          </a:bodyPr>
          <a:lstStyle/>
          <a:p>
            <a:r>
              <a:rPr lang="en-US" altLang="zh-CN" sz="2000" b="1" dirty="0">
                <a:solidFill>
                  <a:srgbClr val="000000">
                    <a:lumMod val="75000"/>
                    <a:lumOff val="25000"/>
                  </a:srgbClr>
                </a:solidFill>
                <a:latin typeface="微软雅黑"/>
                <a:ea typeface="微软雅黑"/>
              </a:rPr>
              <a:t>1D</a:t>
            </a:r>
            <a:r>
              <a:rPr lang="zh-CN" altLang="en-US" sz="2000" b="1" dirty="0">
                <a:solidFill>
                  <a:srgbClr val="000000">
                    <a:lumMod val="75000"/>
                    <a:lumOff val="25000"/>
                  </a:srgbClr>
                </a:solidFill>
                <a:latin typeface="微软雅黑"/>
                <a:ea typeface="微软雅黑"/>
              </a:rPr>
              <a:t> </a:t>
            </a:r>
            <a:r>
              <a:rPr lang="en-US" altLang="zh-CN" sz="2000" b="1" dirty="0">
                <a:solidFill>
                  <a:srgbClr val="000000">
                    <a:lumMod val="75000"/>
                    <a:lumOff val="25000"/>
                  </a:srgbClr>
                </a:solidFill>
                <a:latin typeface="微软雅黑"/>
                <a:ea typeface="微软雅黑"/>
              </a:rPr>
              <a:t>CNN</a:t>
            </a:r>
            <a:r>
              <a:rPr lang="zh-CN" altLang="en-US" sz="2000" b="1" dirty="0">
                <a:solidFill>
                  <a:srgbClr val="000000">
                    <a:lumMod val="75000"/>
                    <a:lumOff val="25000"/>
                  </a:srgbClr>
                </a:solidFill>
                <a:latin typeface="微软雅黑"/>
                <a:ea typeface="微软雅黑"/>
              </a:rPr>
              <a:t> 处理音频信息</a:t>
            </a:r>
          </a:p>
        </p:txBody>
      </p:sp>
      <p:cxnSp>
        <p:nvCxnSpPr>
          <p:cNvPr id="496" name="直接连接符 20">
            <a:extLst>
              <a:ext uri="{FF2B5EF4-FFF2-40B4-BE49-F238E27FC236}">
                <a16:creationId xmlns:a16="http://schemas.microsoft.com/office/drawing/2014/main" id="{0F75A3CC-7516-5043-9E5F-060C00E36FFB}"/>
              </a:ext>
            </a:extLst>
          </p:cNvPr>
          <p:cNvCxnSpPr>
            <a:cxnSpLocks/>
          </p:cNvCxnSpPr>
          <p:nvPr/>
        </p:nvCxnSpPr>
        <p:spPr>
          <a:xfrm>
            <a:off x="388916" y="1375094"/>
            <a:ext cx="0" cy="1559197"/>
          </a:xfrm>
          <a:prstGeom prst="line">
            <a:avLst/>
          </a:prstGeom>
          <a:noFill/>
          <a:ln w="76200" cap="flat" cmpd="sng" algn="ctr">
            <a:solidFill>
              <a:schemeClr val="accent1"/>
            </a:solidFill>
            <a:prstDash val="solid"/>
            <a:miter lim="800000"/>
          </a:ln>
          <a:effectLst/>
        </p:spPr>
      </p:cxnSp>
      <p:sp>
        <p:nvSpPr>
          <p:cNvPr id="497" name="矩形 496">
            <a:extLst>
              <a:ext uri="{FF2B5EF4-FFF2-40B4-BE49-F238E27FC236}">
                <a16:creationId xmlns:a16="http://schemas.microsoft.com/office/drawing/2014/main" id="{FC33B4EE-A93C-6A4B-91C2-034EFBCD2CDC}"/>
              </a:ext>
            </a:extLst>
          </p:cNvPr>
          <p:cNvSpPr/>
          <p:nvPr/>
        </p:nvSpPr>
        <p:spPr>
          <a:xfrm>
            <a:off x="533412" y="1796735"/>
            <a:ext cx="4272621" cy="1137556"/>
          </a:xfrm>
          <a:prstGeom prst="rect">
            <a:avLst/>
          </a:prstGeom>
        </p:spPr>
        <p:txBody>
          <a:bodyPr wrap="square">
            <a:spAutoFit/>
          </a:bodyPr>
          <a:lstStyle/>
          <a:p>
            <a:pPr>
              <a:lnSpc>
                <a:spcPct val="130000"/>
              </a:lnSpc>
            </a:pPr>
            <a:r>
              <a:rPr lang="zh-CN" altLang="en-US" dirty="0">
                <a:solidFill>
                  <a:srgbClr val="000000">
                    <a:lumMod val="75000"/>
                    <a:lumOff val="25000"/>
                  </a:srgbClr>
                </a:solidFill>
                <a:latin typeface="微软雅黑" charset="0"/>
                <a:ea typeface="微软雅黑" charset="0"/>
              </a:rPr>
              <a:t>梅尔频谱图的长宽分别代表时间与频率</a:t>
            </a:r>
            <a:endParaRPr lang="en-US" altLang="zh-CN" dirty="0">
              <a:solidFill>
                <a:srgbClr val="000000">
                  <a:lumMod val="75000"/>
                  <a:lumOff val="25000"/>
                </a:srgbClr>
              </a:solidFill>
              <a:latin typeface="微软雅黑" charset="0"/>
              <a:ea typeface="微软雅黑" charset="0"/>
            </a:endParaRPr>
          </a:p>
          <a:p>
            <a:pPr>
              <a:lnSpc>
                <a:spcPct val="130000"/>
              </a:lnSpc>
            </a:pPr>
            <a:r>
              <a:rPr lang="zh-CN" altLang="en-US" dirty="0">
                <a:solidFill>
                  <a:srgbClr val="000000">
                    <a:lumMod val="75000"/>
                    <a:lumOff val="25000"/>
                  </a:srgbClr>
                </a:solidFill>
                <a:latin typeface="微软雅黑" charset="0"/>
                <a:ea typeface="微软雅黑" charset="0"/>
              </a:rPr>
              <a:t>使用</a:t>
            </a:r>
            <a:r>
              <a:rPr lang="en-US" altLang="zh-CN" dirty="0">
                <a:solidFill>
                  <a:srgbClr val="000000">
                    <a:lumMod val="75000"/>
                    <a:lumOff val="25000"/>
                  </a:srgbClr>
                </a:solidFill>
                <a:latin typeface="微软雅黑" charset="0"/>
                <a:ea typeface="微软雅黑" charset="0"/>
              </a:rPr>
              <a:t>2D</a:t>
            </a:r>
            <a:r>
              <a:rPr lang="zh-CN" altLang="en-US" dirty="0">
                <a:solidFill>
                  <a:srgbClr val="000000">
                    <a:lumMod val="75000"/>
                    <a:lumOff val="25000"/>
                  </a:srgbClr>
                </a:solidFill>
                <a:latin typeface="微软雅黑" charset="0"/>
                <a:ea typeface="微软雅黑" charset="0"/>
              </a:rPr>
              <a:t>卷积会对信息造成损失</a:t>
            </a:r>
            <a:endParaRPr lang="en-US" altLang="zh-CN" dirty="0">
              <a:solidFill>
                <a:srgbClr val="000000">
                  <a:lumMod val="75000"/>
                  <a:lumOff val="25000"/>
                </a:srgbClr>
              </a:solidFill>
              <a:latin typeface="微软雅黑" charset="0"/>
              <a:ea typeface="微软雅黑" charset="0"/>
            </a:endParaRPr>
          </a:p>
          <a:p>
            <a:pPr>
              <a:lnSpc>
                <a:spcPct val="130000"/>
              </a:lnSpc>
            </a:pPr>
            <a:r>
              <a:rPr lang="en-US" altLang="zh-CN" dirty="0">
                <a:solidFill>
                  <a:srgbClr val="000000">
                    <a:lumMod val="75000"/>
                    <a:lumOff val="25000"/>
                  </a:srgbClr>
                </a:solidFill>
                <a:latin typeface="微软雅黑" charset="0"/>
                <a:ea typeface="微软雅黑" charset="0"/>
              </a:rPr>
              <a:t>1D</a:t>
            </a:r>
            <a:r>
              <a:rPr lang="zh-CN" altLang="en-US" dirty="0">
                <a:solidFill>
                  <a:srgbClr val="000000">
                    <a:lumMod val="75000"/>
                    <a:lumOff val="25000"/>
                  </a:srgbClr>
                </a:solidFill>
                <a:latin typeface="微软雅黑" charset="0"/>
                <a:ea typeface="微软雅黑" charset="0"/>
              </a:rPr>
              <a:t>卷积只对一个维度进行卷积</a:t>
            </a:r>
            <a:endParaRPr lang="en-US" altLang="zh-CN" dirty="0">
              <a:solidFill>
                <a:srgbClr val="000000">
                  <a:lumMod val="75000"/>
                  <a:lumOff val="25000"/>
                </a:srgbClr>
              </a:solidFill>
              <a:latin typeface="微软雅黑" charset="0"/>
              <a:ea typeface="微软雅黑" charset="0"/>
            </a:endParaRPr>
          </a:p>
        </p:txBody>
      </p:sp>
      <p:sp>
        <p:nvSpPr>
          <p:cNvPr id="55" name="矩形 54">
            <a:extLst>
              <a:ext uri="{FF2B5EF4-FFF2-40B4-BE49-F238E27FC236}">
                <a16:creationId xmlns:a16="http://schemas.microsoft.com/office/drawing/2014/main" id="{B6798A8E-8A40-9741-AD91-BE1B97E1CD6B}"/>
              </a:ext>
            </a:extLst>
          </p:cNvPr>
          <p:cNvSpPr/>
          <p:nvPr/>
        </p:nvSpPr>
        <p:spPr>
          <a:xfrm>
            <a:off x="5811838" y="1618537"/>
            <a:ext cx="5673918" cy="1137556"/>
          </a:xfrm>
          <a:prstGeom prst="rect">
            <a:avLst/>
          </a:prstGeom>
        </p:spPr>
        <p:txBody>
          <a:bodyPr wrap="square">
            <a:spAutoFit/>
          </a:bodyPr>
          <a:lstStyle/>
          <a:p>
            <a:pPr>
              <a:lnSpc>
                <a:spcPct val="130000"/>
              </a:lnSpc>
            </a:pPr>
            <a:r>
              <a:rPr lang="zh-CN" altLang="en-US" dirty="0">
                <a:solidFill>
                  <a:srgbClr val="000000">
                    <a:lumMod val="75000"/>
                    <a:lumOff val="25000"/>
                  </a:srgbClr>
                </a:solidFill>
                <a:latin typeface="微软雅黑" charset="0"/>
                <a:ea typeface="微软雅黑" charset="0"/>
              </a:rPr>
              <a:t>使用</a:t>
            </a:r>
            <a:r>
              <a:rPr lang="en-US" altLang="zh-CN" dirty="0" err="1">
                <a:solidFill>
                  <a:srgbClr val="000000">
                    <a:lumMod val="75000"/>
                    <a:lumOff val="25000"/>
                  </a:srgbClr>
                </a:solidFill>
                <a:latin typeface="微软雅黑" charset="0"/>
                <a:ea typeface="微软雅黑" charset="0"/>
              </a:rPr>
              <a:t>BiLSTM</a:t>
            </a:r>
            <a:r>
              <a:rPr lang="zh-CN" altLang="en-US" dirty="0">
                <a:solidFill>
                  <a:srgbClr val="000000">
                    <a:lumMod val="75000"/>
                    <a:lumOff val="25000"/>
                  </a:srgbClr>
                </a:solidFill>
                <a:latin typeface="微软雅黑" charset="0"/>
                <a:ea typeface="微软雅黑" charset="0"/>
              </a:rPr>
              <a:t>提取回答语句的特征</a:t>
            </a:r>
            <a:endParaRPr lang="en-US" altLang="zh-CN" dirty="0">
              <a:solidFill>
                <a:srgbClr val="000000">
                  <a:lumMod val="75000"/>
                  <a:lumOff val="25000"/>
                </a:srgbClr>
              </a:solidFill>
              <a:latin typeface="微软雅黑" charset="0"/>
              <a:ea typeface="微软雅黑" charset="0"/>
            </a:endParaRPr>
          </a:p>
          <a:p>
            <a:pPr>
              <a:lnSpc>
                <a:spcPct val="130000"/>
              </a:lnSpc>
            </a:pPr>
            <a:r>
              <a:rPr lang="zh-CN" altLang="en-US" dirty="0">
                <a:solidFill>
                  <a:srgbClr val="000000">
                    <a:lumMod val="75000"/>
                    <a:lumOff val="25000"/>
                  </a:srgbClr>
                </a:solidFill>
                <a:latin typeface="微软雅黑" charset="0"/>
                <a:ea typeface="微软雅黑" charset="0"/>
              </a:rPr>
              <a:t>使用注意力机制分析哪些回答对抑郁检测的贡献较大</a:t>
            </a:r>
            <a:endParaRPr lang="en-US" altLang="zh-CN" dirty="0">
              <a:solidFill>
                <a:srgbClr val="000000">
                  <a:lumMod val="75000"/>
                  <a:lumOff val="25000"/>
                </a:srgbClr>
              </a:solidFill>
              <a:latin typeface="微软雅黑" charset="0"/>
              <a:ea typeface="微软雅黑" charset="0"/>
            </a:endParaRPr>
          </a:p>
          <a:p>
            <a:pPr>
              <a:lnSpc>
                <a:spcPct val="130000"/>
              </a:lnSpc>
            </a:pPr>
            <a:r>
              <a:rPr lang="zh-CN" altLang="en-US" dirty="0">
                <a:solidFill>
                  <a:srgbClr val="000000">
                    <a:lumMod val="75000"/>
                    <a:lumOff val="25000"/>
                  </a:srgbClr>
                </a:solidFill>
                <a:latin typeface="微软雅黑" charset="0"/>
                <a:ea typeface="微软雅黑" charset="0"/>
              </a:rPr>
              <a:t>横轴为时间，纵轴为注意力分数</a:t>
            </a:r>
            <a:endParaRPr lang="en-US" altLang="zh-CN" dirty="0">
              <a:solidFill>
                <a:srgbClr val="000000">
                  <a:lumMod val="75000"/>
                  <a:lumOff val="25000"/>
                </a:srgbClr>
              </a:solidFill>
              <a:latin typeface="微软雅黑" charset="0"/>
              <a:ea typeface="微软雅黑" charset="0"/>
            </a:endParaRPr>
          </a:p>
        </p:txBody>
      </p:sp>
      <p:pic>
        <p:nvPicPr>
          <p:cNvPr id="7" name="图片 6">
            <a:extLst>
              <a:ext uri="{FF2B5EF4-FFF2-40B4-BE49-F238E27FC236}">
                <a16:creationId xmlns:a16="http://schemas.microsoft.com/office/drawing/2014/main" id="{81AE1365-DB2B-A14D-BBEF-4C6ECEF6A730}"/>
              </a:ext>
            </a:extLst>
          </p:cNvPr>
          <p:cNvPicPr>
            <a:picLocks noChangeAspect="1"/>
          </p:cNvPicPr>
          <p:nvPr/>
        </p:nvPicPr>
        <p:blipFill>
          <a:blip r:embed="rId4"/>
          <a:stretch>
            <a:fillRect/>
          </a:stretch>
        </p:blipFill>
        <p:spPr>
          <a:xfrm>
            <a:off x="645032" y="3486447"/>
            <a:ext cx="3329614" cy="2593385"/>
          </a:xfrm>
          <a:prstGeom prst="rect">
            <a:avLst/>
          </a:prstGeom>
        </p:spPr>
      </p:pic>
      <p:pic>
        <p:nvPicPr>
          <p:cNvPr id="12" name="Picture 1" descr="page4image27598976">
            <a:extLst>
              <a:ext uri="{FF2B5EF4-FFF2-40B4-BE49-F238E27FC236}">
                <a16:creationId xmlns:a16="http://schemas.microsoft.com/office/drawing/2014/main" id="{C973571F-D802-FB44-AAA7-5F52E854CF5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0" y="2836004"/>
            <a:ext cx="3345306" cy="3507413"/>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组合 31">
            <a:extLst>
              <a:ext uri="{FF2B5EF4-FFF2-40B4-BE49-F238E27FC236}">
                <a16:creationId xmlns:a16="http://schemas.microsoft.com/office/drawing/2014/main" id="{333AB3D5-44B7-4079-A58F-B813639157C6}"/>
              </a:ext>
            </a:extLst>
          </p:cNvPr>
          <p:cNvGrpSpPr/>
          <p:nvPr/>
        </p:nvGrpSpPr>
        <p:grpSpPr>
          <a:xfrm>
            <a:off x="0" y="6340495"/>
            <a:ext cx="12192000" cy="509624"/>
            <a:chOff x="0" y="6340495"/>
            <a:chExt cx="12192000" cy="509624"/>
          </a:xfrm>
        </p:grpSpPr>
        <p:sp>
          <p:nvSpPr>
            <p:cNvPr id="33" name="矩形 32"/>
            <p:cNvSpPr/>
            <p:nvPr/>
          </p:nvSpPr>
          <p:spPr>
            <a:xfrm>
              <a:off x="0" y="6340495"/>
              <a:ext cx="12192000" cy="50962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p>
          </p:txBody>
        </p:sp>
        <p:sp>
          <p:nvSpPr>
            <p:cNvPr id="34" name="矩形 33"/>
            <p:cNvSpPr/>
            <p:nvPr/>
          </p:nvSpPr>
          <p:spPr>
            <a:xfrm>
              <a:off x="10119053" y="6420406"/>
              <a:ext cx="2009200" cy="335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p>
          </p:txBody>
        </p:sp>
        <p:sp>
          <p:nvSpPr>
            <p:cNvPr id="35" name="文本框 34"/>
            <p:cNvSpPr txBox="1"/>
            <p:nvPr/>
          </p:nvSpPr>
          <p:spPr>
            <a:xfrm>
              <a:off x="355485" y="6420406"/>
              <a:ext cx="1936638"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语音是什么</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3037235" y="6436540"/>
              <a:ext cx="1838173"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语音识别技术</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5390484" y="6434920"/>
              <a:ext cx="1838173"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语音识别工具</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7796190" y="6420406"/>
              <a:ext cx="1872274"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语音识别应用</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10106217" y="6420406"/>
              <a:ext cx="1953681" cy="337825"/>
            </a:xfrm>
            <a:prstGeom prst="rect">
              <a:avLst/>
            </a:prstGeom>
            <a:noFill/>
          </p:spPr>
          <p:txBody>
            <a:bodyPr wrap="square" rtlCol="0">
              <a:spAutoFit/>
            </a:bodyPr>
            <a:lstStyle/>
            <a:p>
              <a:pPr algn="ctr"/>
              <a:r>
                <a:rPr lang="zh-CN" altLang="en-US" sz="1600" spc="300" dirty="0" smtClean="0">
                  <a:solidFill>
                    <a:srgbClr val="666666"/>
                  </a:solidFill>
                  <a:latin typeface="微软雅黑" panose="020B0503020204020204" pitchFamily="34" charset="-122"/>
                  <a:ea typeface="微软雅黑" panose="020B0503020204020204" pitchFamily="34" charset="-122"/>
                </a:rPr>
                <a:t>项目示例</a:t>
              </a:r>
              <a:endParaRPr lang="zh-HK" altLang="en-US" sz="1600" spc="300" dirty="0">
                <a:solidFill>
                  <a:srgbClr val="666666"/>
                </a:solidFill>
                <a:latin typeface="微软雅黑" panose="020B0503020204020204" pitchFamily="34" charset="-122"/>
                <a:ea typeface="微软雅黑" panose="020B0503020204020204" pitchFamily="34" charset="-122"/>
              </a:endParaRPr>
            </a:p>
          </p:txBody>
        </p:sp>
        <p:cxnSp>
          <p:nvCxnSpPr>
            <p:cNvPr id="40" name="直接连接符 39"/>
            <p:cNvCxnSpPr/>
            <p:nvPr/>
          </p:nvCxnSpPr>
          <p:spPr>
            <a:xfrm>
              <a:off x="2576452" y="6426395"/>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5132372" y="6426395"/>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7528635" y="6432159"/>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0055526" y="6423513"/>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17490129"/>
      </p:ext>
    </p:extLst>
  </p:cSld>
  <p:clrMapOvr>
    <a:masterClrMapping/>
  </p:clrMapOvr>
  <p:transition>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a:extLst>
              <a:ext uri="{FF2B5EF4-FFF2-40B4-BE49-F238E27FC236}">
                <a16:creationId xmlns:a16="http://schemas.microsoft.com/office/drawing/2014/main" id="{E926053B-544B-41D0-BCE0-14303BEF1BE6}"/>
              </a:ext>
            </a:extLst>
          </p:cNvPr>
          <p:cNvGrpSpPr/>
          <p:nvPr/>
        </p:nvGrpSpPr>
        <p:grpSpPr>
          <a:xfrm>
            <a:off x="341679" y="202796"/>
            <a:ext cx="11718227" cy="764055"/>
            <a:chOff x="-1156921" y="761596"/>
            <a:chExt cx="11718227" cy="764055"/>
          </a:xfrm>
        </p:grpSpPr>
        <p:sp>
          <p:nvSpPr>
            <p:cNvPr id="86" name="半闭框 85">
              <a:extLst>
                <a:ext uri="{FF2B5EF4-FFF2-40B4-BE49-F238E27FC236}">
                  <a16:creationId xmlns:a16="http://schemas.microsoft.com/office/drawing/2014/main" id="{7C548FD0-97E4-4488-B218-D93F70D81FF5}"/>
                </a:ext>
              </a:extLst>
            </p:cNvPr>
            <p:cNvSpPr/>
            <p:nvPr/>
          </p:nvSpPr>
          <p:spPr>
            <a:xfrm>
              <a:off x="-1156921" y="761596"/>
              <a:ext cx="1217337" cy="764055"/>
            </a:xfrm>
            <a:prstGeom prst="halfFrame">
              <a:avLst>
                <a:gd name="adj1" fmla="val 13473"/>
                <a:gd name="adj2" fmla="val 120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87" name="组合 86">
              <a:extLst>
                <a:ext uri="{FF2B5EF4-FFF2-40B4-BE49-F238E27FC236}">
                  <a16:creationId xmlns:a16="http://schemas.microsoft.com/office/drawing/2014/main" id="{63CEDA2A-6710-4A90-9269-DA102CD8C418}"/>
                </a:ext>
              </a:extLst>
            </p:cNvPr>
            <p:cNvGrpSpPr/>
            <p:nvPr/>
          </p:nvGrpSpPr>
          <p:grpSpPr>
            <a:xfrm>
              <a:off x="8694314" y="845249"/>
              <a:ext cx="1866992" cy="457021"/>
              <a:chOff x="8301813" y="450835"/>
              <a:chExt cx="2456035" cy="601216"/>
            </a:xfrm>
          </p:grpSpPr>
          <p:sp>
            <p:nvSpPr>
              <p:cNvPr id="88" name="椭圆 87">
                <a:extLst>
                  <a:ext uri="{FF2B5EF4-FFF2-40B4-BE49-F238E27FC236}">
                    <a16:creationId xmlns:a16="http://schemas.microsoft.com/office/drawing/2014/main" id="{45DEC001-EEDE-4925-B3F7-70E089949023}"/>
                  </a:ext>
                </a:extLst>
              </p:cNvPr>
              <p:cNvSpPr/>
              <p:nvPr/>
            </p:nvSpPr>
            <p:spPr>
              <a:xfrm>
                <a:off x="8313338" y="456236"/>
                <a:ext cx="595817" cy="595815"/>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400" b="1" dirty="0">
                  <a:latin typeface="微软雅黑" panose="020B0503020204020204" pitchFamily="34" charset="-122"/>
                  <a:ea typeface="微软雅黑" panose="020B0503020204020204" pitchFamily="34" charset="-122"/>
                </a:endParaRPr>
              </a:p>
            </p:txBody>
          </p:sp>
          <p:grpSp>
            <p:nvGrpSpPr>
              <p:cNvPr id="89" name="组合 88">
                <a:extLst>
                  <a:ext uri="{FF2B5EF4-FFF2-40B4-BE49-F238E27FC236}">
                    <a16:creationId xmlns:a16="http://schemas.microsoft.com/office/drawing/2014/main" id="{D63C166C-AFE3-48E8-AA5A-DEA2CC817881}"/>
                  </a:ext>
                </a:extLst>
              </p:cNvPr>
              <p:cNvGrpSpPr/>
              <p:nvPr/>
            </p:nvGrpSpPr>
            <p:grpSpPr>
              <a:xfrm>
                <a:off x="8301813" y="450835"/>
                <a:ext cx="2456035" cy="562737"/>
                <a:chOff x="8301813" y="450835"/>
                <a:chExt cx="2456035" cy="562737"/>
              </a:xfrm>
            </p:grpSpPr>
            <p:sp>
              <p:nvSpPr>
                <p:cNvPr id="90" name="文本框 89">
                  <a:extLst>
                    <a:ext uri="{FF2B5EF4-FFF2-40B4-BE49-F238E27FC236}">
                      <a16:creationId xmlns:a16="http://schemas.microsoft.com/office/drawing/2014/main" id="{08FA9215-3017-4949-942C-D03475B1FE28}"/>
                    </a:ext>
                  </a:extLst>
                </p:cNvPr>
                <p:cNvSpPr txBox="1"/>
                <p:nvPr/>
              </p:nvSpPr>
              <p:spPr>
                <a:xfrm>
                  <a:off x="8982464" y="568201"/>
                  <a:ext cx="1775384" cy="445371"/>
                </a:xfrm>
                <a:prstGeom prst="rect">
                  <a:avLst/>
                </a:prstGeom>
                <a:noFill/>
              </p:spPr>
              <p:txBody>
                <a:bodyPr wrap="square" rtlCol="0">
                  <a:spAutoFit/>
                </a:bodyPr>
                <a:lstStyle/>
                <a:p>
                  <a:r>
                    <a:rPr lang="zh-CN" altLang="en-US" sz="1600" b="1" spc="300" dirty="0">
                      <a:solidFill>
                        <a:srgbClr val="0174AB"/>
                      </a:solidFill>
                      <a:latin typeface="微软雅黑" panose="020B0503020204020204" pitchFamily="34" charset="-122"/>
                      <a:ea typeface="微软雅黑" panose="020B0503020204020204" pitchFamily="34" charset="-122"/>
                    </a:rPr>
                    <a:t>同济大学</a:t>
                  </a:r>
                  <a:endParaRPr lang="zh-HK" altLang="en-US" sz="1600" b="1" spc="300" dirty="0">
                    <a:solidFill>
                      <a:srgbClr val="0174AB"/>
                    </a:solidFill>
                    <a:latin typeface="微软雅黑" panose="020B0503020204020204" pitchFamily="34" charset="-122"/>
                    <a:ea typeface="微软雅黑" panose="020B0503020204020204" pitchFamily="34" charset="-122"/>
                  </a:endParaRPr>
                </a:p>
              </p:txBody>
            </p:sp>
            <p:pic>
              <p:nvPicPr>
                <p:cNvPr id="91" name="图片 90">
                  <a:extLst>
                    <a:ext uri="{FF2B5EF4-FFF2-40B4-BE49-F238E27FC236}">
                      <a16:creationId xmlns:a16="http://schemas.microsoft.com/office/drawing/2014/main" id="{A435AFCF-A4E2-4C16-9F83-8B18C8029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1813" y="450835"/>
                  <a:ext cx="618880" cy="562734"/>
                </a:xfrm>
                <a:prstGeom prst="rect">
                  <a:avLst/>
                </a:prstGeom>
              </p:spPr>
            </p:pic>
          </p:grpSp>
        </p:grpSp>
      </p:grpSp>
      <p:sp>
        <p:nvSpPr>
          <p:cNvPr id="58" name="矩形 57">
            <a:extLst>
              <a:ext uri="{FF2B5EF4-FFF2-40B4-BE49-F238E27FC236}">
                <a16:creationId xmlns:a16="http://schemas.microsoft.com/office/drawing/2014/main" id="{F2A7EA18-39A8-4DD4-BBEA-E83149CB821E}"/>
              </a:ext>
            </a:extLst>
          </p:cNvPr>
          <p:cNvSpPr/>
          <p:nvPr/>
        </p:nvSpPr>
        <p:spPr>
          <a:xfrm>
            <a:off x="645032" y="415816"/>
            <a:ext cx="6865890" cy="584775"/>
          </a:xfrm>
          <a:prstGeom prst="rect">
            <a:avLst/>
          </a:prstGeom>
        </p:spPr>
        <p:txBody>
          <a:bodyPr wrap="square">
            <a:spAutoFit/>
          </a:bodyPr>
          <a:lstStyle/>
          <a:p>
            <a:r>
              <a:rPr lang="en-US" altLang="zh-CN" sz="3200" b="1" dirty="0">
                <a:solidFill>
                  <a:schemeClr val="accent1">
                    <a:lumMod val="75000"/>
                  </a:schemeClr>
                </a:solidFill>
                <a:latin typeface="微软雅黑"/>
                <a:ea typeface="微软雅黑"/>
              </a:rPr>
              <a:t>1</a:t>
            </a:r>
            <a:r>
              <a:rPr lang="zh-CN" altLang="en-US" sz="3200" b="1" dirty="0">
                <a:solidFill>
                  <a:schemeClr val="accent1">
                    <a:lumMod val="75000"/>
                  </a:schemeClr>
                </a:solidFill>
                <a:latin typeface="微软雅黑"/>
                <a:ea typeface="微软雅黑"/>
              </a:rPr>
              <a:t>：基于融合特征的抑郁症检测</a:t>
            </a:r>
          </a:p>
        </p:txBody>
      </p:sp>
      <p:sp>
        <p:nvSpPr>
          <p:cNvPr id="495" name="矩形 494">
            <a:extLst>
              <a:ext uri="{FF2B5EF4-FFF2-40B4-BE49-F238E27FC236}">
                <a16:creationId xmlns:a16="http://schemas.microsoft.com/office/drawing/2014/main" id="{8AF9D4A0-6DDB-CE4D-A81B-73BFAF7749AC}"/>
              </a:ext>
            </a:extLst>
          </p:cNvPr>
          <p:cNvSpPr/>
          <p:nvPr/>
        </p:nvSpPr>
        <p:spPr>
          <a:xfrm>
            <a:off x="533859" y="1387755"/>
            <a:ext cx="3341455" cy="400110"/>
          </a:xfrm>
          <a:prstGeom prst="rect">
            <a:avLst/>
          </a:prstGeom>
        </p:spPr>
        <p:txBody>
          <a:bodyPr wrap="square">
            <a:spAutoFit/>
          </a:bodyPr>
          <a:lstStyle/>
          <a:p>
            <a:r>
              <a:rPr lang="zh-CN" altLang="en-US" sz="2000" b="1" dirty="0" smtClean="0">
                <a:solidFill>
                  <a:srgbClr val="000000">
                    <a:lumMod val="75000"/>
                    <a:lumOff val="25000"/>
                  </a:srgbClr>
                </a:solidFill>
                <a:latin typeface="微软雅黑"/>
                <a:ea typeface="微软雅黑"/>
              </a:rPr>
              <a:t>算法性能度量（</a:t>
            </a:r>
            <a:r>
              <a:rPr lang="en-US" altLang="zh-CN" sz="2000" dirty="0">
                <a:solidFill>
                  <a:srgbClr val="000000">
                    <a:lumMod val="75000"/>
                    <a:lumOff val="25000"/>
                  </a:srgbClr>
                </a:solidFill>
                <a:latin typeface="微软雅黑" charset="0"/>
                <a:ea typeface="微软雅黑" charset="0"/>
              </a:rPr>
              <a:t>DAIC</a:t>
            </a:r>
            <a:r>
              <a:rPr lang="zh-CN" altLang="en-US" sz="2000" b="1" dirty="0">
                <a:solidFill>
                  <a:srgbClr val="000000">
                    <a:lumMod val="75000"/>
                    <a:lumOff val="25000"/>
                  </a:srgbClr>
                </a:solidFill>
                <a:latin typeface="微软雅黑"/>
                <a:ea typeface="微软雅黑"/>
              </a:rPr>
              <a:t>）</a:t>
            </a:r>
          </a:p>
        </p:txBody>
      </p:sp>
      <p:cxnSp>
        <p:nvCxnSpPr>
          <p:cNvPr id="496" name="直接连接符 20">
            <a:extLst>
              <a:ext uri="{FF2B5EF4-FFF2-40B4-BE49-F238E27FC236}">
                <a16:creationId xmlns:a16="http://schemas.microsoft.com/office/drawing/2014/main" id="{0F75A3CC-7516-5043-9E5F-060C00E36FFB}"/>
              </a:ext>
            </a:extLst>
          </p:cNvPr>
          <p:cNvCxnSpPr>
            <a:cxnSpLocks/>
          </p:cNvCxnSpPr>
          <p:nvPr/>
        </p:nvCxnSpPr>
        <p:spPr>
          <a:xfrm>
            <a:off x="388916" y="1375094"/>
            <a:ext cx="0" cy="1215470"/>
          </a:xfrm>
          <a:prstGeom prst="line">
            <a:avLst/>
          </a:prstGeom>
          <a:noFill/>
          <a:ln w="76200" cap="flat" cmpd="sng" algn="ctr">
            <a:solidFill>
              <a:schemeClr val="accent1"/>
            </a:solidFill>
            <a:prstDash val="solid"/>
            <a:miter lim="800000"/>
          </a:ln>
          <a:effectLst/>
        </p:spPr>
      </p:cxnSp>
      <p:sp>
        <p:nvSpPr>
          <p:cNvPr id="497" name="矩形 496">
            <a:extLst>
              <a:ext uri="{FF2B5EF4-FFF2-40B4-BE49-F238E27FC236}">
                <a16:creationId xmlns:a16="http://schemas.microsoft.com/office/drawing/2014/main" id="{FC33B4EE-A93C-6A4B-91C2-034EFBCD2CDC}"/>
              </a:ext>
            </a:extLst>
          </p:cNvPr>
          <p:cNvSpPr/>
          <p:nvPr/>
        </p:nvSpPr>
        <p:spPr>
          <a:xfrm>
            <a:off x="533412" y="1796735"/>
            <a:ext cx="3837865" cy="777457"/>
          </a:xfrm>
          <a:prstGeom prst="rect">
            <a:avLst/>
          </a:prstGeom>
        </p:spPr>
        <p:txBody>
          <a:bodyPr wrap="square">
            <a:spAutoFit/>
          </a:bodyPr>
          <a:lstStyle/>
          <a:p>
            <a:pPr>
              <a:lnSpc>
                <a:spcPct val="130000"/>
              </a:lnSpc>
            </a:pPr>
            <a:r>
              <a:rPr lang="zh-CN" altLang="en-US" dirty="0">
                <a:solidFill>
                  <a:srgbClr val="000000">
                    <a:lumMod val="75000"/>
                    <a:lumOff val="25000"/>
                  </a:srgbClr>
                </a:solidFill>
                <a:latin typeface="微软雅黑" charset="0"/>
                <a:ea typeface="微软雅黑" charset="0"/>
              </a:rPr>
              <a:t>音频模态</a:t>
            </a:r>
            <a:r>
              <a:rPr lang="en-US" altLang="zh-CN" dirty="0">
                <a:solidFill>
                  <a:srgbClr val="000000">
                    <a:lumMod val="75000"/>
                    <a:lumOff val="25000"/>
                  </a:srgbClr>
                </a:solidFill>
                <a:latin typeface="微软雅黑" charset="0"/>
                <a:ea typeface="微软雅黑" charset="0"/>
              </a:rPr>
              <a:t>:</a:t>
            </a:r>
            <a:r>
              <a:rPr lang="zh-CN" altLang="en-US" dirty="0">
                <a:solidFill>
                  <a:srgbClr val="000000">
                    <a:lumMod val="75000"/>
                    <a:lumOff val="25000"/>
                  </a:srgbClr>
                </a:solidFill>
                <a:latin typeface="微软雅黑" charset="0"/>
                <a:ea typeface="微软雅黑" charset="0"/>
              </a:rPr>
              <a:t> </a:t>
            </a:r>
            <a:r>
              <a:rPr lang="en-US" altLang="zh-CN" dirty="0">
                <a:solidFill>
                  <a:srgbClr val="000000">
                    <a:lumMod val="75000"/>
                    <a:lumOff val="25000"/>
                  </a:srgbClr>
                </a:solidFill>
                <a:latin typeface="微软雅黑" charset="0"/>
                <a:ea typeface="微软雅黑" charset="0"/>
              </a:rPr>
              <a:t>F1,</a:t>
            </a:r>
            <a:r>
              <a:rPr lang="zh-CN" altLang="en-US" dirty="0">
                <a:solidFill>
                  <a:srgbClr val="000000">
                    <a:lumMod val="75000"/>
                    <a:lumOff val="25000"/>
                  </a:srgbClr>
                </a:solidFill>
                <a:latin typeface="微软雅黑" charset="0"/>
                <a:ea typeface="微软雅黑" charset="0"/>
              </a:rPr>
              <a:t> </a:t>
            </a:r>
            <a:r>
              <a:rPr lang="en-US" altLang="zh-CN" dirty="0">
                <a:solidFill>
                  <a:srgbClr val="000000">
                    <a:lumMod val="75000"/>
                    <a:lumOff val="25000"/>
                  </a:srgbClr>
                </a:solidFill>
                <a:latin typeface="微软雅黑" charset="0"/>
                <a:ea typeface="微软雅黑" charset="0"/>
              </a:rPr>
              <a:t>Recall,</a:t>
            </a:r>
            <a:r>
              <a:rPr lang="zh-CN" altLang="en-US" dirty="0">
                <a:solidFill>
                  <a:srgbClr val="000000">
                    <a:lumMod val="75000"/>
                    <a:lumOff val="25000"/>
                  </a:srgbClr>
                </a:solidFill>
                <a:latin typeface="微软雅黑" charset="0"/>
                <a:ea typeface="微软雅黑" charset="0"/>
              </a:rPr>
              <a:t> </a:t>
            </a:r>
            <a:r>
              <a:rPr lang="en-US" altLang="zh-CN" dirty="0">
                <a:solidFill>
                  <a:srgbClr val="000000">
                    <a:lumMod val="75000"/>
                    <a:lumOff val="25000"/>
                  </a:srgbClr>
                </a:solidFill>
                <a:latin typeface="微软雅黑" charset="0"/>
                <a:ea typeface="微软雅黑" charset="0"/>
              </a:rPr>
              <a:t>MAE,</a:t>
            </a:r>
            <a:r>
              <a:rPr lang="zh-CN" altLang="en-US" dirty="0">
                <a:solidFill>
                  <a:srgbClr val="000000">
                    <a:lumMod val="75000"/>
                    <a:lumOff val="25000"/>
                  </a:srgbClr>
                </a:solidFill>
                <a:latin typeface="微软雅黑" charset="0"/>
                <a:ea typeface="微软雅黑" charset="0"/>
              </a:rPr>
              <a:t> </a:t>
            </a:r>
            <a:r>
              <a:rPr lang="en-US" altLang="zh-CN" dirty="0">
                <a:solidFill>
                  <a:srgbClr val="000000">
                    <a:lumMod val="75000"/>
                    <a:lumOff val="25000"/>
                  </a:srgbClr>
                </a:solidFill>
                <a:latin typeface="微软雅黑" charset="0"/>
                <a:ea typeface="微软雅黑" charset="0"/>
              </a:rPr>
              <a:t>RMSE</a:t>
            </a:r>
          </a:p>
          <a:p>
            <a:pPr>
              <a:lnSpc>
                <a:spcPct val="130000"/>
              </a:lnSpc>
            </a:pPr>
            <a:r>
              <a:rPr lang="zh-CN" altLang="en-US" dirty="0">
                <a:solidFill>
                  <a:srgbClr val="000000">
                    <a:lumMod val="75000"/>
                    <a:lumOff val="25000"/>
                  </a:srgbClr>
                </a:solidFill>
                <a:latin typeface="微软雅黑" charset="0"/>
                <a:ea typeface="微软雅黑" charset="0"/>
              </a:rPr>
              <a:t>多模态融合</a:t>
            </a:r>
            <a:r>
              <a:rPr lang="en-US" altLang="zh-CN" dirty="0">
                <a:solidFill>
                  <a:srgbClr val="000000">
                    <a:lumMod val="75000"/>
                    <a:lumOff val="25000"/>
                  </a:srgbClr>
                </a:solidFill>
                <a:latin typeface="微软雅黑" charset="0"/>
                <a:ea typeface="微软雅黑" charset="0"/>
              </a:rPr>
              <a:t>:</a:t>
            </a:r>
            <a:r>
              <a:rPr lang="zh-CN" altLang="en-US" dirty="0">
                <a:solidFill>
                  <a:srgbClr val="000000">
                    <a:lumMod val="75000"/>
                    <a:lumOff val="25000"/>
                  </a:srgbClr>
                </a:solidFill>
                <a:latin typeface="微软雅黑" charset="0"/>
                <a:ea typeface="微软雅黑" charset="0"/>
              </a:rPr>
              <a:t> </a:t>
            </a:r>
            <a:r>
              <a:rPr lang="en-US" altLang="zh-CN" dirty="0">
                <a:solidFill>
                  <a:srgbClr val="000000">
                    <a:lumMod val="75000"/>
                    <a:lumOff val="25000"/>
                  </a:srgbClr>
                </a:solidFill>
                <a:latin typeface="微软雅黑" charset="0"/>
                <a:ea typeface="微软雅黑" charset="0"/>
              </a:rPr>
              <a:t>Recall,</a:t>
            </a:r>
            <a:r>
              <a:rPr lang="zh-CN" altLang="en-US" dirty="0">
                <a:solidFill>
                  <a:srgbClr val="000000">
                    <a:lumMod val="75000"/>
                    <a:lumOff val="25000"/>
                  </a:srgbClr>
                </a:solidFill>
                <a:latin typeface="微软雅黑" charset="0"/>
                <a:ea typeface="微软雅黑" charset="0"/>
              </a:rPr>
              <a:t> </a:t>
            </a:r>
            <a:r>
              <a:rPr lang="en-US" altLang="zh-CN" dirty="0">
                <a:solidFill>
                  <a:srgbClr val="000000">
                    <a:lumMod val="75000"/>
                    <a:lumOff val="25000"/>
                  </a:srgbClr>
                </a:solidFill>
                <a:latin typeface="微软雅黑" charset="0"/>
                <a:ea typeface="微软雅黑" charset="0"/>
              </a:rPr>
              <a:t>MAE,</a:t>
            </a:r>
            <a:r>
              <a:rPr lang="zh-CN" altLang="en-US" dirty="0">
                <a:solidFill>
                  <a:srgbClr val="000000">
                    <a:lumMod val="75000"/>
                    <a:lumOff val="25000"/>
                  </a:srgbClr>
                </a:solidFill>
                <a:latin typeface="微软雅黑" charset="0"/>
                <a:ea typeface="微软雅黑" charset="0"/>
              </a:rPr>
              <a:t> </a:t>
            </a:r>
            <a:r>
              <a:rPr lang="en-US" altLang="zh-CN" dirty="0">
                <a:solidFill>
                  <a:srgbClr val="000000">
                    <a:lumMod val="75000"/>
                    <a:lumOff val="25000"/>
                  </a:srgbClr>
                </a:solidFill>
                <a:latin typeface="微软雅黑" charset="0"/>
                <a:ea typeface="微软雅黑" charset="0"/>
              </a:rPr>
              <a:t>RMSE</a:t>
            </a:r>
          </a:p>
        </p:txBody>
      </p:sp>
      <p:pic>
        <p:nvPicPr>
          <p:cNvPr id="2" name="图片 1">
            <a:extLst>
              <a:ext uri="{FF2B5EF4-FFF2-40B4-BE49-F238E27FC236}">
                <a16:creationId xmlns:a16="http://schemas.microsoft.com/office/drawing/2014/main" id="{206EB93D-899B-634A-87DC-87F769D935FA}"/>
              </a:ext>
            </a:extLst>
          </p:cNvPr>
          <p:cNvPicPr>
            <a:picLocks noChangeAspect="1"/>
          </p:cNvPicPr>
          <p:nvPr/>
        </p:nvPicPr>
        <p:blipFill>
          <a:blip r:embed="rId4"/>
          <a:stretch>
            <a:fillRect/>
          </a:stretch>
        </p:blipFill>
        <p:spPr>
          <a:xfrm>
            <a:off x="341679" y="2826844"/>
            <a:ext cx="6447317" cy="3260998"/>
          </a:xfrm>
          <a:prstGeom prst="rect">
            <a:avLst/>
          </a:prstGeom>
        </p:spPr>
      </p:pic>
      <p:sp>
        <p:nvSpPr>
          <p:cNvPr id="4" name="框架 3">
            <a:extLst>
              <a:ext uri="{FF2B5EF4-FFF2-40B4-BE49-F238E27FC236}">
                <a16:creationId xmlns:a16="http://schemas.microsoft.com/office/drawing/2014/main" id="{775EF1A0-9C99-264F-8F79-B1F406C01BF2}"/>
              </a:ext>
            </a:extLst>
          </p:cNvPr>
          <p:cNvSpPr/>
          <p:nvPr/>
        </p:nvSpPr>
        <p:spPr>
          <a:xfrm>
            <a:off x="4688957" y="5829300"/>
            <a:ext cx="425967" cy="177165"/>
          </a:xfrm>
          <a:prstGeom prst="fram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3" name="框架 32">
            <a:extLst>
              <a:ext uri="{FF2B5EF4-FFF2-40B4-BE49-F238E27FC236}">
                <a16:creationId xmlns:a16="http://schemas.microsoft.com/office/drawing/2014/main" id="{FA116AD9-B3C5-C14A-BC91-66BB9C04CEBF}"/>
              </a:ext>
            </a:extLst>
          </p:cNvPr>
          <p:cNvSpPr/>
          <p:nvPr/>
        </p:nvSpPr>
        <p:spPr>
          <a:xfrm>
            <a:off x="6220492" y="5827394"/>
            <a:ext cx="425967" cy="177165"/>
          </a:xfrm>
          <a:prstGeom prst="fram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4" name="框架 33">
            <a:extLst>
              <a:ext uri="{FF2B5EF4-FFF2-40B4-BE49-F238E27FC236}">
                <a16:creationId xmlns:a16="http://schemas.microsoft.com/office/drawing/2014/main" id="{72C59D8D-9B1C-4846-99E7-6E86C3AA722D}"/>
              </a:ext>
            </a:extLst>
          </p:cNvPr>
          <p:cNvSpPr/>
          <p:nvPr/>
        </p:nvSpPr>
        <p:spPr>
          <a:xfrm>
            <a:off x="5783096" y="5829299"/>
            <a:ext cx="425967" cy="177165"/>
          </a:xfrm>
          <a:prstGeom prst="fram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5" name="框架 34">
            <a:extLst>
              <a:ext uri="{FF2B5EF4-FFF2-40B4-BE49-F238E27FC236}">
                <a16:creationId xmlns:a16="http://schemas.microsoft.com/office/drawing/2014/main" id="{3BDFD35C-2308-9C46-A10F-E691D0E52EF9}"/>
              </a:ext>
            </a:extLst>
          </p:cNvPr>
          <p:cNvSpPr/>
          <p:nvPr/>
        </p:nvSpPr>
        <p:spPr>
          <a:xfrm>
            <a:off x="4158293" y="4212017"/>
            <a:ext cx="425967" cy="177165"/>
          </a:xfrm>
          <a:prstGeom prst="fram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6" name="框架 35">
            <a:extLst>
              <a:ext uri="{FF2B5EF4-FFF2-40B4-BE49-F238E27FC236}">
                <a16:creationId xmlns:a16="http://schemas.microsoft.com/office/drawing/2014/main" id="{524E98C6-A876-F24B-A8A5-9B8BA3D5A504}"/>
              </a:ext>
            </a:extLst>
          </p:cNvPr>
          <p:cNvSpPr/>
          <p:nvPr/>
        </p:nvSpPr>
        <p:spPr>
          <a:xfrm>
            <a:off x="4688956" y="4212016"/>
            <a:ext cx="425967" cy="177165"/>
          </a:xfrm>
          <a:prstGeom prst="fram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7" name="框架 36">
            <a:extLst>
              <a:ext uri="{FF2B5EF4-FFF2-40B4-BE49-F238E27FC236}">
                <a16:creationId xmlns:a16="http://schemas.microsoft.com/office/drawing/2014/main" id="{D41C8224-2664-4646-8F4A-D354224C5D1F}"/>
              </a:ext>
            </a:extLst>
          </p:cNvPr>
          <p:cNvSpPr/>
          <p:nvPr/>
        </p:nvSpPr>
        <p:spPr>
          <a:xfrm>
            <a:off x="5778952" y="4212015"/>
            <a:ext cx="425967" cy="177165"/>
          </a:xfrm>
          <a:prstGeom prst="fram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8" name="框架 37">
            <a:extLst>
              <a:ext uri="{FF2B5EF4-FFF2-40B4-BE49-F238E27FC236}">
                <a16:creationId xmlns:a16="http://schemas.microsoft.com/office/drawing/2014/main" id="{7463B4E3-3FC9-0C47-8A2A-A682644CED96}"/>
              </a:ext>
            </a:extLst>
          </p:cNvPr>
          <p:cNvSpPr/>
          <p:nvPr/>
        </p:nvSpPr>
        <p:spPr>
          <a:xfrm>
            <a:off x="6202394" y="4212014"/>
            <a:ext cx="425967" cy="177165"/>
          </a:xfrm>
          <a:prstGeom prst="fram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9" name="矩形 38">
            <a:extLst>
              <a:ext uri="{FF2B5EF4-FFF2-40B4-BE49-F238E27FC236}">
                <a16:creationId xmlns:a16="http://schemas.microsoft.com/office/drawing/2014/main" id="{A9120FFC-95D4-1E47-9EB5-A427F73D51AA}"/>
              </a:ext>
            </a:extLst>
          </p:cNvPr>
          <p:cNvSpPr/>
          <p:nvPr/>
        </p:nvSpPr>
        <p:spPr>
          <a:xfrm>
            <a:off x="7170196" y="1387755"/>
            <a:ext cx="3493169" cy="400110"/>
          </a:xfrm>
          <a:prstGeom prst="rect">
            <a:avLst/>
          </a:prstGeom>
        </p:spPr>
        <p:txBody>
          <a:bodyPr wrap="square">
            <a:spAutoFit/>
          </a:bodyPr>
          <a:lstStyle/>
          <a:p>
            <a:r>
              <a:rPr lang="zh-CN" altLang="en-US" sz="2000" b="1" dirty="0" smtClean="0">
                <a:solidFill>
                  <a:srgbClr val="000000">
                    <a:lumMod val="75000"/>
                    <a:lumOff val="25000"/>
                  </a:srgbClr>
                </a:solidFill>
                <a:latin typeface="微软雅黑"/>
                <a:ea typeface="微软雅黑"/>
              </a:rPr>
              <a:t>算法性能度量（</a:t>
            </a:r>
            <a:r>
              <a:rPr lang="en-US" altLang="zh-CN" sz="2000" dirty="0" err="1">
                <a:solidFill>
                  <a:srgbClr val="000000">
                    <a:lumMod val="75000"/>
                    <a:lumOff val="25000"/>
                  </a:srgbClr>
                </a:solidFill>
                <a:latin typeface="微软雅黑" charset="0"/>
                <a:ea typeface="微软雅黑" charset="0"/>
              </a:rPr>
              <a:t>AViD</a:t>
            </a:r>
            <a:r>
              <a:rPr lang="zh-CN" altLang="en-US" sz="2000" b="1" dirty="0">
                <a:solidFill>
                  <a:srgbClr val="000000">
                    <a:lumMod val="75000"/>
                    <a:lumOff val="25000"/>
                  </a:srgbClr>
                </a:solidFill>
                <a:latin typeface="微软雅黑"/>
                <a:ea typeface="微软雅黑"/>
              </a:rPr>
              <a:t>）</a:t>
            </a:r>
          </a:p>
        </p:txBody>
      </p:sp>
      <p:cxnSp>
        <p:nvCxnSpPr>
          <p:cNvPr id="40" name="直接连接符 20">
            <a:extLst>
              <a:ext uri="{FF2B5EF4-FFF2-40B4-BE49-F238E27FC236}">
                <a16:creationId xmlns:a16="http://schemas.microsoft.com/office/drawing/2014/main" id="{DE0108B8-98C0-024B-81DB-C089482513B5}"/>
              </a:ext>
            </a:extLst>
          </p:cNvPr>
          <p:cNvCxnSpPr>
            <a:cxnSpLocks/>
          </p:cNvCxnSpPr>
          <p:nvPr/>
        </p:nvCxnSpPr>
        <p:spPr>
          <a:xfrm>
            <a:off x="7025253" y="1375094"/>
            <a:ext cx="0" cy="1199098"/>
          </a:xfrm>
          <a:prstGeom prst="line">
            <a:avLst/>
          </a:prstGeom>
          <a:noFill/>
          <a:ln w="76200" cap="flat" cmpd="sng" algn="ctr">
            <a:solidFill>
              <a:schemeClr val="accent1"/>
            </a:solidFill>
            <a:prstDash val="solid"/>
            <a:miter lim="800000"/>
          </a:ln>
          <a:effectLst/>
        </p:spPr>
      </p:cxnSp>
      <p:sp>
        <p:nvSpPr>
          <p:cNvPr id="41" name="矩形 40">
            <a:extLst>
              <a:ext uri="{FF2B5EF4-FFF2-40B4-BE49-F238E27FC236}">
                <a16:creationId xmlns:a16="http://schemas.microsoft.com/office/drawing/2014/main" id="{22743EA6-F633-7F4C-A6A5-09688E7510C2}"/>
              </a:ext>
            </a:extLst>
          </p:cNvPr>
          <p:cNvSpPr/>
          <p:nvPr/>
        </p:nvSpPr>
        <p:spPr>
          <a:xfrm>
            <a:off x="7169749" y="1796735"/>
            <a:ext cx="3837865" cy="777457"/>
          </a:xfrm>
          <a:prstGeom prst="rect">
            <a:avLst/>
          </a:prstGeom>
        </p:spPr>
        <p:txBody>
          <a:bodyPr wrap="square">
            <a:spAutoFit/>
          </a:bodyPr>
          <a:lstStyle/>
          <a:p>
            <a:pPr>
              <a:lnSpc>
                <a:spcPct val="130000"/>
              </a:lnSpc>
            </a:pPr>
            <a:r>
              <a:rPr lang="en-US" altLang="zh-CN" dirty="0" err="1">
                <a:solidFill>
                  <a:srgbClr val="000000">
                    <a:lumMod val="75000"/>
                    <a:lumOff val="25000"/>
                  </a:srgbClr>
                </a:solidFill>
                <a:latin typeface="微软雅黑" charset="0"/>
                <a:ea typeface="微软雅黑" charset="0"/>
              </a:rPr>
              <a:t>AViD</a:t>
            </a:r>
            <a:r>
              <a:rPr lang="zh-CN" altLang="en-US" dirty="0">
                <a:solidFill>
                  <a:srgbClr val="000000">
                    <a:lumMod val="75000"/>
                    <a:lumOff val="25000"/>
                  </a:srgbClr>
                </a:solidFill>
                <a:latin typeface="微软雅黑" charset="0"/>
                <a:ea typeface="微软雅黑" charset="0"/>
              </a:rPr>
              <a:t>数据集仅提供音频</a:t>
            </a:r>
            <a:endParaRPr lang="en-US" altLang="zh-CN" dirty="0">
              <a:solidFill>
                <a:srgbClr val="000000">
                  <a:lumMod val="75000"/>
                  <a:lumOff val="25000"/>
                </a:srgbClr>
              </a:solidFill>
              <a:latin typeface="微软雅黑" charset="0"/>
              <a:ea typeface="微软雅黑" charset="0"/>
            </a:endParaRPr>
          </a:p>
          <a:p>
            <a:pPr>
              <a:lnSpc>
                <a:spcPct val="130000"/>
              </a:lnSpc>
            </a:pPr>
            <a:r>
              <a:rPr lang="zh-CN" altLang="en-US" dirty="0">
                <a:solidFill>
                  <a:srgbClr val="000000">
                    <a:lumMod val="75000"/>
                    <a:lumOff val="25000"/>
                  </a:srgbClr>
                </a:solidFill>
                <a:latin typeface="微软雅黑" charset="0"/>
                <a:ea typeface="微软雅黑" charset="0"/>
              </a:rPr>
              <a:t>音频模态</a:t>
            </a:r>
            <a:r>
              <a:rPr lang="en-US" altLang="zh-CN" dirty="0">
                <a:solidFill>
                  <a:srgbClr val="000000">
                    <a:lumMod val="75000"/>
                    <a:lumOff val="25000"/>
                  </a:srgbClr>
                </a:solidFill>
                <a:latin typeface="微软雅黑" charset="0"/>
                <a:ea typeface="微软雅黑" charset="0"/>
              </a:rPr>
              <a:t>:</a:t>
            </a:r>
            <a:r>
              <a:rPr lang="zh-CN" altLang="en-US" dirty="0">
                <a:solidFill>
                  <a:srgbClr val="000000">
                    <a:lumMod val="75000"/>
                    <a:lumOff val="25000"/>
                  </a:srgbClr>
                </a:solidFill>
                <a:latin typeface="微软雅黑" charset="0"/>
                <a:ea typeface="微软雅黑" charset="0"/>
              </a:rPr>
              <a:t> </a:t>
            </a:r>
            <a:r>
              <a:rPr lang="en-US" altLang="zh-CN" dirty="0">
                <a:solidFill>
                  <a:srgbClr val="000000">
                    <a:lumMod val="75000"/>
                    <a:lumOff val="25000"/>
                  </a:srgbClr>
                </a:solidFill>
                <a:latin typeface="微软雅黑" charset="0"/>
                <a:ea typeface="微软雅黑" charset="0"/>
              </a:rPr>
              <a:t>MAE,</a:t>
            </a:r>
            <a:r>
              <a:rPr lang="zh-CN" altLang="en-US" dirty="0">
                <a:solidFill>
                  <a:srgbClr val="000000">
                    <a:lumMod val="75000"/>
                    <a:lumOff val="25000"/>
                  </a:srgbClr>
                </a:solidFill>
                <a:latin typeface="微软雅黑" charset="0"/>
                <a:ea typeface="微软雅黑" charset="0"/>
              </a:rPr>
              <a:t> </a:t>
            </a:r>
            <a:r>
              <a:rPr lang="en-US" altLang="zh-CN" dirty="0">
                <a:solidFill>
                  <a:srgbClr val="000000">
                    <a:lumMod val="75000"/>
                    <a:lumOff val="25000"/>
                  </a:srgbClr>
                </a:solidFill>
                <a:latin typeface="微软雅黑" charset="0"/>
                <a:ea typeface="微软雅黑" charset="0"/>
              </a:rPr>
              <a:t>RMSE</a:t>
            </a:r>
          </a:p>
        </p:txBody>
      </p:sp>
      <p:pic>
        <p:nvPicPr>
          <p:cNvPr id="8" name="图片 7">
            <a:extLst>
              <a:ext uri="{FF2B5EF4-FFF2-40B4-BE49-F238E27FC236}">
                <a16:creationId xmlns:a16="http://schemas.microsoft.com/office/drawing/2014/main" id="{C1F7F632-CF5F-1541-8625-C5386B3EEE37}"/>
              </a:ext>
            </a:extLst>
          </p:cNvPr>
          <p:cNvPicPr>
            <a:picLocks noChangeAspect="1"/>
          </p:cNvPicPr>
          <p:nvPr/>
        </p:nvPicPr>
        <p:blipFill>
          <a:blip r:embed="rId5"/>
          <a:stretch>
            <a:fillRect/>
          </a:stretch>
        </p:blipFill>
        <p:spPr>
          <a:xfrm>
            <a:off x="7169749" y="3086833"/>
            <a:ext cx="3287741" cy="1422940"/>
          </a:xfrm>
          <a:prstGeom prst="rect">
            <a:avLst/>
          </a:prstGeom>
        </p:spPr>
      </p:pic>
      <p:sp>
        <p:nvSpPr>
          <p:cNvPr id="54" name="框架 53">
            <a:extLst>
              <a:ext uri="{FF2B5EF4-FFF2-40B4-BE49-F238E27FC236}">
                <a16:creationId xmlns:a16="http://schemas.microsoft.com/office/drawing/2014/main" id="{45EBA85D-1890-474E-ACAF-1DC589FC6FCA}"/>
              </a:ext>
            </a:extLst>
          </p:cNvPr>
          <p:cNvSpPr/>
          <p:nvPr/>
        </p:nvSpPr>
        <p:spPr>
          <a:xfrm>
            <a:off x="8748014" y="4101117"/>
            <a:ext cx="1573152" cy="303067"/>
          </a:xfrm>
          <a:prstGeom prst="fram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42" name="组合 41">
            <a:extLst>
              <a:ext uri="{FF2B5EF4-FFF2-40B4-BE49-F238E27FC236}">
                <a16:creationId xmlns:a16="http://schemas.microsoft.com/office/drawing/2014/main" id="{333AB3D5-44B7-4079-A58F-B813639157C6}"/>
              </a:ext>
            </a:extLst>
          </p:cNvPr>
          <p:cNvGrpSpPr/>
          <p:nvPr/>
        </p:nvGrpSpPr>
        <p:grpSpPr>
          <a:xfrm>
            <a:off x="0" y="6340495"/>
            <a:ext cx="12192000" cy="509624"/>
            <a:chOff x="0" y="6340495"/>
            <a:chExt cx="12192000" cy="509624"/>
          </a:xfrm>
        </p:grpSpPr>
        <p:sp>
          <p:nvSpPr>
            <p:cNvPr id="43" name="矩形 42"/>
            <p:cNvSpPr/>
            <p:nvPr/>
          </p:nvSpPr>
          <p:spPr>
            <a:xfrm>
              <a:off x="0" y="6340495"/>
              <a:ext cx="12192000" cy="50962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p>
          </p:txBody>
        </p:sp>
        <p:sp>
          <p:nvSpPr>
            <p:cNvPr id="44" name="矩形 43"/>
            <p:cNvSpPr/>
            <p:nvPr/>
          </p:nvSpPr>
          <p:spPr>
            <a:xfrm>
              <a:off x="10119053" y="6420406"/>
              <a:ext cx="2009200" cy="335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p>
          </p:txBody>
        </p:sp>
        <p:sp>
          <p:nvSpPr>
            <p:cNvPr id="45" name="文本框 44"/>
            <p:cNvSpPr txBox="1"/>
            <p:nvPr/>
          </p:nvSpPr>
          <p:spPr>
            <a:xfrm>
              <a:off x="355485" y="6420406"/>
              <a:ext cx="1936638"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语音是什么</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3037235" y="6436540"/>
              <a:ext cx="1838173"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语音识别技术</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5390484" y="6434920"/>
              <a:ext cx="1838173"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语音识别工具</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7796190" y="6420406"/>
              <a:ext cx="1872274"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语音识别应用</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10106217" y="6420406"/>
              <a:ext cx="1953681" cy="337825"/>
            </a:xfrm>
            <a:prstGeom prst="rect">
              <a:avLst/>
            </a:prstGeom>
            <a:noFill/>
          </p:spPr>
          <p:txBody>
            <a:bodyPr wrap="square" rtlCol="0">
              <a:spAutoFit/>
            </a:bodyPr>
            <a:lstStyle/>
            <a:p>
              <a:pPr algn="ctr"/>
              <a:r>
                <a:rPr lang="zh-CN" altLang="en-US" sz="1600" spc="300" dirty="0" smtClean="0">
                  <a:solidFill>
                    <a:srgbClr val="666666"/>
                  </a:solidFill>
                  <a:latin typeface="微软雅黑" panose="020B0503020204020204" pitchFamily="34" charset="-122"/>
                  <a:ea typeface="微软雅黑" panose="020B0503020204020204" pitchFamily="34" charset="-122"/>
                </a:rPr>
                <a:t>项目示例</a:t>
              </a:r>
              <a:endParaRPr lang="zh-HK" altLang="en-US" sz="1600" spc="300" dirty="0">
                <a:solidFill>
                  <a:srgbClr val="666666"/>
                </a:solidFill>
                <a:latin typeface="微软雅黑" panose="020B0503020204020204" pitchFamily="34" charset="-122"/>
                <a:ea typeface="微软雅黑" panose="020B0503020204020204" pitchFamily="34" charset="-122"/>
              </a:endParaRPr>
            </a:p>
          </p:txBody>
        </p:sp>
        <p:cxnSp>
          <p:nvCxnSpPr>
            <p:cNvPr id="50" name="直接连接符 49"/>
            <p:cNvCxnSpPr/>
            <p:nvPr/>
          </p:nvCxnSpPr>
          <p:spPr>
            <a:xfrm>
              <a:off x="2576452" y="6426395"/>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132372" y="6426395"/>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7528635" y="6432159"/>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0055526" y="6423513"/>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7373257" y="4963886"/>
            <a:ext cx="4383314" cy="369332"/>
          </a:xfrm>
          <a:prstGeom prst="rect">
            <a:avLst/>
          </a:prstGeom>
          <a:noFill/>
        </p:spPr>
        <p:txBody>
          <a:bodyPr wrap="square" rtlCol="0">
            <a:spAutoFit/>
          </a:bodyPr>
          <a:lstStyle/>
          <a:p>
            <a:r>
              <a:rPr lang="en-US" altLang="zh-CN" dirty="0" smtClean="0"/>
              <a:t>Submitted to ACM Multimedia 2020 (CCF-A)</a:t>
            </a:r>
            <a:endParaRPr lang="zh-CN" altLang="en-US" dirty="0"/>
          </a:p>
        </p:txBody>
      </p:sp>
    </p:spTree>
    <p:extLst>
      <p:ext uri="{BB962C8B-B14F-4D97-AF65-F5344CB8AC3E}">
        <p14:creationId xmlns:p14="http://schemas.microsoft.com/office/powerpoint/2010/main" val="1189707194"/>
      </p:ext>
    </p:extLst>
  </p:cSld>
  <p:clrMapOvr>
    <a:masterClrMapping/>
  </p:clrMapOvr>
  <p:transition>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a:extLst>
              <a:ext uri="{FF2B5EF4-FFF2-40B4-BE49-F238E27FC236}">
                <a16:creationId xmlns:a16="http://schemas.microsoft.com/office/drawing/2014/main" id="{E926053B-544B-41D0-BCE0-14303BEF1BE6}"/>
              </a:ext>
            </a:extLst>
          </p:cNvPr>
          <p:cNvGrpSpPr/>
          <p:nvPr/>
        </p:nvGrpSpPr>
        <p:grpSpPr>
          <a:xfrm>
            <a:off x="341679" y="202796"/>
            <a:ext cx="11718227" cy="764055"/>
            <a:chOff x="-1156921" y="761596"/>
            <a:chExt cx="11718227" cy="764055"/>
          </a:xfrm>
        </p:grpSpPr>
        <p:sp>
          <p:nvSpPr>
            <p:cNvPr id="86" name="半闭框 85">
              <a:extLst>
                <a:ext uri="{FF2B5EF4-FFF2-40B4-BE49-F238E27FC236}">
                  <a16:creationId xmlns:a16="http://schemas.microsoft.com/office/drawing/2014/main" id="{7C548FD0-97E4-4488-B218-D93F70D81FF5}"/>
                </a:ext>
              </a:extLst>
            </p:cNvPr>
            <p:cNvSpPr/>
            <p:nvPr/>
          </p:nvSpPr>
          <p:spPr>
            <a:xfrm>
              <a:off x="-1156921" y="761596"/>
              <a:ext cx="1217337" cy="764055"/>
            </a:xfrm>
            <a:prstGeom prst="halfFrame">
              <a:avLst>
                <a:gd name="adj1" fmla="val 13473"/>
                <a:gd name="adj2" fmla="val 120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87" name="组合 86">
              <a:extLst>
                <a:ext uri="{FF2B5EF4-FFF2-40B4-BE49-F238E27FC236}">
                  <a16:creationId xmlns:a16="http://schemas.microsoft.com/office/drawing/2014/main" id="{63CEDA2A-6710-4A90-9269-DA102CD8C418}"/>
                </a:ext>
              </a:extLst>
            </p:cNvPr>
            <p:cNvGrpSpPr/>
            <p:nvPr/>
          </p:nvGrpSpPr>
          <p:grpSpPr>
            <a:xfrm>
              <a:off x="8694314" y="845249"/>
              <a:ext cx="1866992" cy="457021"/>
              <a:chOff x="8301813" y="450835"/>
              <a:chExt cx="2456035" cy="601216"/>
            </a:xfrm>
          </p:grpSpPr>
          <p:sp>
            <p:nvSpPr>
              <p:cNvPr id="88" name="椭圆 87">
                <a:extLst>
                  <a:ext uri="{FF2B5EF4-FFF2-40B4-BE49-F238E27FC236}">
                    <a16:creationId xmlns:a16="http://schemas.microsoft.com/office/drawing/2014/main" id="{45DEC001-EEDE-4925-B3F7-70E089949023}"/>
                  </a:ext>
                </a:extLst>
              </p:cNvPr>
              <p:cNvSpPr/>
              <p:nvPr/>
            </p:nvSpPr>
            <p:spPr>
              <a:xfrm>
                <a:off x="8313338" y="456236"/>
                <a:ext cx="595817" cy="595815"/>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400" b="1" dirty="0">
                  <a:latin typeface="微软雅黑" panose="020B0503020204020204" pitchFamily="34" charset="-122"/>
                  <a:ea typeface="微软雅黑" panose="020B0503020204020204" pitchFamily="34" charset="-122"/>
                </a:endParaRPr>
              </a:p>
            </p:txBody>
          </p:sp>
          <p:grpSp>
            <p:nvGrpSpPr>
              <p:cNvPr id="89" name="组合 88">
                <a:extLst>
                  <a:ext uri="{FF2B5EF4-FFF2-40B4-BE49-F238E27FC236}">
                    <a16:creationId xmlns:a16="http://schemas.microsoft.com/office/drawing/2014/main" id="{D63C166C-AFE3-48E8-AA5A-DEA2CC817881}"/>
                  </a:ext>
                </a:extLst>
              </p:cNvPr>
              <p:cNvGrpSpPr/>
              <p:nvPr/>
            </p:nvGrpSpPr>
            <p:grpSpPr>
              <a:xfrm>
                <a:off x="8301813" y="450835"/>
                <a:ext cx="2456035" cy="562737"/>
                <a:chOff x="8301813" y="450835"/>
                <a:chExt cx="2456035" cy="562737"/>
              </a:xfrm>
            </p:grpSpPr>
            <p:sp>
              <p:nvSpPr>
                <p:cNvPr id="90" name="文本框 89">
                  <a:extLst>
                    <a:ext uri="{FF2B5EF4-FFF2-40B4-BE49-F238E27FC236}">
                      <a16:creationId xmlns:a16="http://schemas.microsoft.com/office/drawing/2014/main" id="{08FA9215-3017-4949-942C-D03475B1FE28}"/>
                    </a:ext>
                  </a:extLst>
                </p:cNvPr>
                <p:cNvSpPr txBox="1"/>
                <p:nvPr/>
              </p:nvSpPr>
              <p:spPr>
                <a:xfrm>
                  <a:off x="8982464" y="568201"/>
                  <a:ext cx="1775384" cy="445371"/>
                </a:xfrm>
                <a:prstGeom prst="rect">
                  <a:avLst/>
                </a:prstGeom>
                <a:noFill/>
              </p:spPr>
              <p:txBody>
                <a:bodyPr wrap="square" rtlCol="0">
                  <a:spAutoFit/>
                </a:bodyPr>
                <a:lstStyle/>
                <a:p>
                  <a:r>
                    <a:rPr lang="zh-CN" altLang="en-US" sz="1600" b="1" spc="300" dirty="0">
                      <a:solidFill>
                        <a:srgbClr val="0174AB"/>
                      </a:solidFill>
                      <a:latin typeface="微软雅黑" panose="020B0503020204020204" pitchFamily="34" charset="-122"/>
                      <a:ea typeface="微软雅黑" panose="020B0503020204020204" pitchFamily="34" charset="-122"/>
                    </a:rPr>
                    <a:t>同济大学</a:t>
                  </a:r>
                  <a:endParaRPr lang="zh-HK" altLang="en-US" sz="1600" b="1" spc="300" dirty="0">
                    <a:solidFill>
                      <a:srgbClr val="0174AB"/>
                    </a:solidFill>
                    <a:latin typeface="微软雅黑" panose="020B0503020204020204" pitchFamily="34" charset="-122"/>
                    <a:ea typeface="微软雅黑" panose="020B0503020204020204" pitchFamily="34" charset="-122"/>
                  </a:endParaRPr>
                </a:p>
              </p:txBody>
            </p:sp>
            <p:pic>
              <p:nvPicPr>
                <p:cNvPr id="91" name="图片 90">
                  <a:extLst>
                    <a:ext uri="{FF2B5EF4-FFF2-40B4-BE49-F238E27FC236}">
                      <a16:creationId xmlns:a16="http://schemas.microsoft.com/office/drawing/2014/main" id="{A435AFCF-A4E2-4C16-9F83-8B18C8029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1813" y="450835"/>
                  <a:ext cx="618880" cy="562734"/>
                </a:xfrm>
                <a:prstGeom prst="rect">
                  <a:avLst/>
                </a:prstGeom>
              </p:spPr>
            </p:pic>
          </p:grpSp>
        </p:grpSp>
      </p:grpSp>
      <p:sp>
        <p:nvSpPr>
          <p:cNvPr id="58" name="矩形 57">
            <a:extLst>
              <a:ext uri="{FF2B5EF4-FFF2-40B4-BE49-F238E27FC236}">
                <a16:creationId xmlns:a16="http://schemas.microsoft.com/office/drawing/2014/main" id="{F2A7EA18-39A8-4DD4-BBEA-E83149CB821E}"/>
              </a:ext>
            </a:extLst>
          </p:cNvPr>
          <p:cNvSpPr/>
          <p:nvPr/>
        </p:nvSpPr>
        <p:spPr>
          <a:xfrm>
            <a:off x="645032" y="415816"/>
            <a:ext cx="6865890" cy="584775"/>
          </a:xfrm>
          <a:prstGeom prst="rect">
            <a:avLst/>
          </a:prstGeom>
        </p:spPr>
        <p:txBody>
          <a:bodyPr wrap="square">
            <a:spAutoFit/>
          </a:bodyPr>
          <a:lstStyle/>
          <a:p>
            <a:r>
              <a:rPr lang="en-US" altLang="zh-CN" sz="3200" b="1" dirty="0" smtClean="0">
                <a:solidFill>
                  <a:schemeClr val="accent1">
                    <a:lumMod val="75000"/>
                  </a:schemeClr>
                </a:solidFill>
                <a:latin typeface="微软雅黑"/>
                <a:ea typeface="微软雅黑"/>
              </a:rPr>
              <a:t>2</a:t>
            </a:r>
            <a:r>
              <a:rPr lang="zh-CN" altLang="en-US" sz="3200" b="1" dirty="0" smtClean="0">
                <a:solidFill>
                  <a:schemeClr val="accent1">
                    <a:lumMod val="75000"/>
                  </a:schemeClr>
                </a:solidFill>
                <a:latin typeface="微软雅黑"/>
                <a:ea typeface="微软雅黑"/>
              </a:rPr>
              <a:t>：低</a:t>
            </a:r>
            <a:r>
              <a:rPr lang="zh-CN" altLang="en-US" sz="3200" b="1" dirty="0">
                <a:solidFill>
                  <a:schemeClr val="accent1">
                    <a:lumMod val="75000"/>
                  </a:schemeClr>
                </a:solidFill>
                <a:latin typeface="微软雅黑"/>
                <a:ea typeface="微软雅黑"/>
              </a:rPr>
              <a:t>信噪比</a:t>
            </a:r>
            <a:r>
              <a:rPr lang="zh-CN" altLang="en-US" sz="3200" b="1" dirty="0" smtClean="0">
                <a:solidFill>
                  <a:schemeClr val="accent1">
                    <a:lumMod val="75000"/>
                  </a:schemeClr>
                </a:solidFill>
                <a:latin typeface="微软雅黑"/>
                <a:ea typeface="微软雅黑"/>
              </a:rPr>
              <a:t>下的语音识别</a:t>
            </a:r>
            <a:r>
              <a:rPr lang="zh-CN" altLang="en-US" sz="3200" b="1" dirty="0">
                <a:solidFill>
                  <a:schemeClr val="accent1">
                    <a:lumMod val="75000"/>
                  </a:schemeClr>
                </a:solidFill>
                <a:latin typeface="微软雅黑"/>
                <a:ea typeface="微软雅黑"/>
              </a:rPr>
              <a:t>应答系统</a:t>
            </a:r>
          </a:p>
        </p:txBody>
      </p:sp>
      <p:sp>
        <p:nvSpPr>
          <p:cNvPr id="28" name="矩形 27">
            <a:extLst>
              <a:ext uri="{FF2B5EF4-FFF2-40B4-BE49-F238E27FC236}">
                <a16:creationId xmlns:a16="http://schemas.microsoft.com/office/drawing/2014/main" id="{CD0EC2F2-E65B-E64D-90B6-1D0AF692B74E}"/>
              </a:ext>
            </a:extLst>
          </p:cNvPr>
          <p:cNvSpPr/>
          <p:nvPr/>
        </p:nvSpPr>
        <p:spPr>
          <a:xfrm>
            <a:off x="526210" y="1340079"/>
            <a:ext cx="3546625" cy="400110"/>
          </a:xfrm>
          <a:prstGeom prst="rect">
            <a:avLst/>
          </a:prstGeom>
        </p:spPr>
        <p:txBody>
          <a:bodyPr wrap="square">
            <a:spAutoFit/>
          </a:bodyPr>
          <a:lstStyle/>
          <a:p>
            <a:r>
              <a:rPr lang="zh-CN" altLang="en-US" sz="2000" b="1" dirty="0">
                <a:solidFill>
                  <a:srgbClr val="000000">
                    <a:lumMod val="75000"/>
                    <a:lumOff val="25000"/>
                  </a:srgbClr>
                </a:solidFill>
                <a:latin typeface="微软雅黑"/>
                <a:ea typeface="微软雅黑"/>
              </a:rPr>
              <a:t>低信噪比下语音识别应答系统</a:t>
            </a:r>
          </a:p>
        </p:txBody>
      </p:sp>
      <p:cxnSp>
        <p:nvCxnSpPr>
          <p:cNvPr id="29" name="直接连接符 20">
            <a:extLst>
              <a:ext uri="{FF2B5EF4-FFF2-40B4-BE49-F238E27FC236}">
                <a16:creationId xmlns:a16="http://schemas.microsoft.com/office/drawing/2014/main" id="{619A6761-B3A3-D046-99DF-728C4D9A2AB7}"/>
              </a:ext>
            </a:extLst>
          </p:cNvPr>
          <p:cNvCxnSpPr>
            <a:cxnSpLocks/>
          </p:cNvCxnSpPr>
          <p:nvPr/>
        </p:nvCxnSpPr>
        <p:spPr>
          <a:xfrm>
            <a:off x="391265" y="1372258"/>
            <a:ext cx="0" cy="1408581"/>
          </a:xfrm>
          <a:prstGeom prst="line">
            <a:avLst/>
          </a:prstGeom>
          <a:noFill/>
          <a:ln w="76200" cap="flat" cmpd="sng" algn="ctr">
            <a:solidFill>
              <a:schemeClr val="accent1"/>
            </a:solidFill>
            <a:prstDash val="solid"/>
            <a:miter lim="800000"/>
          </a:ln>
          <a:effectLst/>
        </p:spPr>
      </p:cxnSp>
      <p:sp>
        <p:nvSpPr>
          <p:cNvPr id="31" name="矩形 30">
            <a:extLst>
              <a:ext uri="{FF2B5EF4-FFF2-40B4-BE49-F238E27FC236}">
                <a16:creationId xmlns:a16="http://schemas.microsoft.com/office/drawing/2014/main" id="{B308B3F1-104A-BF49-B471-9BBC96FC32DA}"/>
              </a:ext>
            </a:extLst>
          </p:cNvPr>
          <p:cNvSpPr/>
          <p:nvPr/>
        </p:nvSpPr>
        <p:spPr>
          <a:xfrm>
            <a:off x="569396" y="1773929"/>
            <a:ext cx="4408393" cy="1172629"/>
          </a:xfrm>
          <a:prstGeom prst="rect">
            <a:avLst/>
          </a:prstGeom>
        </p:spPr>
        <p:txBody>
          <a:bodyPr wrap="square">
            <a:spAutoFit/>
          </a:bodyPr>
          <a:lstStyle/>
          <a:p>
            <a:pPr>
              <a:lnSpc>
                <a:spcPct val="130000"/>
              </a:lnSpc>
            </a:pPr>
            <a:r>
              <a:rPr lang="zh-CN" altLang="en-US" dirty="0">
                <a:solidFill>
                  <a:srgbClr val="000000">
                    <a:lumMod val="75000"/>
                    <a:lumOff val="25000"/>
                  </a:srgbClr>
                </a:solidFill>
                <a:latin typeface="微软雅黑" charset="0"/>
                <a:ea typeface="微软雅黑" charset="0"/>
              </a:rPr>
              <a:t>在空间站帮助</a:t>
            </a:r>
            <a:r>
              <a:rPr lang="zh-CN" altLang="en-US" dirty="0" smtClean="0">
                <a:solidFill>
                  <a:srgbClr val="000000">
                    <a:lumMod val="75000"/>
                    <a:lumOff val="25000"/>
                  </a:srgbClr>
                </a:solidFill>
                <a:latin typeface="微软雅黑" charset="0"/>
                <a:ea typeface="微软雅黑" charset="0"/>
              </a:rPr>
              <a:t>宇航员发布命令，查找</a:t>
            </a:r>
            <a:r>
              <a:rPr lang="zh-CN" altLang="en-US" dirty="0">
                <a:solidFill>
                  <a:srgbClr val="000000">
                    <a:lumMod val="75000"/>
                    <a:lumOff val="25000"/>
                  </a:srgbClr>
                </a:solidFill>
                <a:latin typeface="微软雅黑" charset="0"/>
                <a:ea typeface="微软雅黑" charset="0"/>
              </a:rPr>
              <a:t>工作手册，获得操作</a:t>
            </a:r>
            <a:r>
              <a:rPr lang="zh-CN" altLang="en-US" dirty="0" smtClean="0">
                <a:solidFill>
                  <a:srgbClr val="000000">
                    <a:lumMod val="75000"/>
                    <a:lumOff val="25000"/>
                  </a:srgbClr>
                </a:solidFill>
                <a:latin typeface="微软雅黑" charset="0"/>
                <a:ea typeface="微软雅黑" charset="0"/>
              </a:rPr>
              <a:t>指导。</a:t>
            </a:r>
            <a:r>
              <a:rPr lang="zh-CN" altLang="en-US" smtClean="0">
                <a:solidFill>
                  <a:srgbClr val="000000">
                    <a:lumMod val="75000"/>
                    <a:lumOff val="25000"/>
                  </a:srgbClr>
                </a:solidFill>
                <a:latin typeface="微软雅黑" charset="0"/>
                <a:ea typeface="微软雅黑" charset="0"/>
              </a:rPr>
              <a:t>包括离线和在线子系统</a:t>
            </a:r>
            <a:endParaRPr lang="zh-CN" altLang="en-US" dirty="0">
              <a:solidFill>
                <a:srgbClr val="000000">
                  <a:lumMod val="75000"/>
                  <a:lumOff val="25000"/>
                </a:srgbClr>
              </a:solidFill>
              <a:latin typeface="微软雅黑" charset="0"/>
              <a:ea typeface="微软雅黑" charset="0"/>
            </a:endParaRPr>
          </a:p>
        </p:txBody>
      </p:sp>
      <p:sp>
        <p:nvSpPr>
          <p:cNvPr id="37" name="矩形 36">
            <a:extLst>
              <a:ext uri="{FF2B5EF4-FFF2-40B4-BE49-F238E27FC236}">
                <a16:creationId xmlns:a16="http://schemas.microsoft.com/office/drawing/2014/main" id="{F1FEAA41-F128-1246-BA78-E80D5EDA21AF}"/>
              </a:ext>
            </a:extLst>
          </p:cNvPr>
          <p:cNvSpPr/>
          <p:nvPr/>
        </p:nvSpPr>
        <p:spPr>
          <a:xfrm>
            <a:off x="526210" y="3095873"/>
            <a:ext cx="3546625" cy="400110"/>
          </a:xfrm>
          <a:prstGeom prst="rect">
            <a:avLst/>
          </a:prstGeom>
        </p:spPr>
        <p:txBody>
          <a:bodyPr wrap="square">
            <a:spAutoFit/>
          </a:bodyPr>
          <a:lstStyle/>
          <a:p>
            <a:r>
              <a:rPr lang="zh-CN" altLang="en-US" sz="2000" b="1" dirty="0">
                <a:solidFill>
                  <a:srgbClr val="000000">
                    <a:lumMod val="75000"/>
                    <a:lumOff val="25000"/>
                  </a:srgbClr>
                </a:solidFill>
                <a:latin typeface="微软雅黑"/>
                <a:ea typeface="微软雅黑"/>
              </a:rPr>
              <a:t>工作流程</a:t>
            </a:r>
          </a:p>
        </p:txBody>
      </p:sp>
      <p:cxnSp>
        <p:nvCxnSpPr>
          <p:cNvPr id="38" name="直接连接符 20">
            <a:extLst>
              <a:ext uri="{FF2B5EF4-FFF2-40B4-BE49-F238E27FC236}">
                <a16:creationId xmlns:a16="http://schemas.microsoft.com/office/drawing/2014/main" id="{4345971B-A3A1-3047-A167-4E9BAD962A78}"/>
              </a:ext>
            </a:extLst>
          </p:cNvPr>
          <p:cNvCxnSpPr>
            <a:cxnSpLocks/>
          </p:cNvCxnSpPr>
          <p:nvPr/>
        </p:nvCxnSpPr>
        <p:spPr>
          <a:xfrm>
            <a:off x="391265" y="3095873"/>
            <a:ext cx="0" cy="841426"/>
          </a:xfrm>
          <a:prstGeom prst="line">
            <a:avLst/>
          </a:prstGeom>
          <a:noFill/>
          <a:ln w="76200" cap="flat" cmpd="sng" algn="ctr">
            <a:solidFill>
              <a:schemeClr val="accent1"/>
            </a:solidFill>
            <a:prstDash val="solid"/>
            <a:miter lim="800000"/>
          </a:ln>
          <a:effectLst/>
        </p:spPr>
      </p:cxnSp>
      <p:sp>
        <p:nvSpPr>
          <p:cNvPr id="39" name="矩形 38">
            <a:extLst>
              <a:ext uri="{FF2B5EF4-FFF2-40B4-BE49-F238E27FC236}">
                <a16:creationId xmlns:a16="http://schemas.microsoft.com/office/drawing/2014/main" id="{4B1ADCA2-E0A1-E443-B24E-E76B1CD77362}"/>
              </a:ext>
            </a:extLst>
          </p:cNvPr>
          <p:cNvSpPr/>
          <p:nvPr/>
        </p:nvSpPr>
        <p:spPr>
          <a:xfrm>
            <a:off x="569396" y="3529723"/>
            <a:ext cx="4408393" cy="417358"/>
          </a:xfrm>
          <a:prstGeom prst="rect">
            <a:avLst/>
          </a:prstGeom>
        </p:spPr>
        <p:txBody>
          <a:bodyPr wrap="square">
            <a:spAutoFit/>
          </a:bodyPr>
          <a:lstStyle/>
          <a:p>
            <a:pPr>
              <a:lnSpc>
                <a:spcPct val="130000"/>
              </a:lnSpc>
            </a:pPr>
            <a:r>
              <a:rPr lang="zh-CN" altLang="en-US" dirty="0">
                <a:solidFill>
                  <a:srgbClr val="000000">
                    <a:lumMod val="75000"/>
                    <a:lumOff val="25000"/>
                  </a:srgbClr>
                </a:solidFill>
                <a:latin typeface="微软雅黑" charset="0"/>
                <a:ea typeface="微软雅黑" charset="0"/>
              </a:rPr>
              <a:t>语音识别 </a:t>
            </a:r>
            <a:r>
              <a:rPr lang="en-US" altLang="zh-CN" dirty="0">
                <a:solidFill>
                  <a:srgbClr val="000000">
                    <a:lumMod val="75000"/>
                    <a:lumOff val="25000"/>
                  </a:srgbClr>
                </a:solidFill>
                <a:latin typeface="微软雅黑" charset="0"/>
                <a:ea typeface="微软雅黑" charset="0"/>
              </a:rPr>
              <a:t>–</a:t>
            </a:r>
            <a:r>
              <a:rPr lang="zh-CN" altLang="en-US" dirty="0">
                <a:solidFill>
                  <a:srgbClr val="000000">
                    <a:lumMod val="75000"/>
                    <a:lumOff val="25000"/>
                  </a:srgbClr>
                </a:solidFill>
                <a:latin typeface="微软雅黑" charset="0"/>
                <a:ea typeface="微软雅黑" charset="0"/>
              </a:rPr>
              <a:t> 策略应答 </a:t>
            </a:r>
            <a:r>
              <a:rPr lang="en-US" altLang="zh-CN" dirty="0">
                <a:solidFill>
                  <a:srgbClr val="000000">
                    <a:lumMod val="75000"/>
                    <a:lumOff val="25000"/>
                  </a:srgbClr>
                </a:solidFill>
                <a:latin typeface="微软雅黑" charset="0"/>
                <a:ea typeface="微软雅黑" charset="0"/>
              </a:rPr>
              <a:t>–</a:t>
            </a:r>
            <a:r>
              <a:rPr lang="zh-CN" altLang="en-US" dirty="0">
                <a:solidFill>
                  <a:srgbClr val="000000">
                    <a:lumMod val="75000"/>
                    <a:lumOff val="25000"/>
                  </a:srgbClr>
                </a:solidFill>
                <a:latin typeface="微软雅黑" charset="0"/>
                <a:ea typeface="微软雅黑" charset="0"/>
              </a:rPr>
              <a:t> 语音合成</a:t>
            </a:r>
            <a:endParaRPr lang="en-US" altLang="zh-CN" dirty="0">
              <a:solidFill>
                <a:srgbClr val="000000">
                  <a:lumMod val="75000"/>
                  <a:lumOff val="25000"/>
                </a:srgbClr>
              </a:solidFill>
              <a:latin typeface="微软雅黑" charset="0"/>
              <a:ea typeface="微软雅黑" charset="0"/>
            </a:endParaRPr>
          </a:p>
        </p:txBody>
      </p:sp>
      <p:sp>
        <p:nvSpPr>
          <p:cNvPr id="40" name="矩形 39">
            <a:extLst>
              <a:ext uri="{FF2B5EF4-FFF2-40B4-BE49-F238E27FC236}">
                <a16:creationId xmlns:a16="http://schemas.microsoft.com/office/drawing/2014/main" id="{1EB5FBD2-8BA5-F74E-8675-1FD1AF67477F}"/>
              </a:ext>
            </a:extLst>
          </p:cNvPr>
          <p:cNvSpPr/>
          <p:nvPr/>
        </p:nvSpPr>
        <p:spPr>
          <a:xfrm>
            <a:off x="526210" y="4268185"/>
            <a:ext cx="3546625" cy="400110"/>
          </a:xfrm>
          <a:prstGeom prst="rect">
            <a:avLst/>
          </a:prstGeom>
        </p:spPr>
        <p:txBody>
          <a:bodyPr wrap="square">
            <a:spAutoFit/>
          </a:bodyPr>
          <a:lstStyle/>
          <a:p>
            <a:r>
              <a:rPr lang="zh-CN" altLang="en-US" sz="2000" b="1" dirty="0">
                <a:solidFill>
                  <a:srgbClr val="000000">
                    <a:lumMod val="75000"/>
                    <a:lumOff val="25000"/>
                  </a:srgbClr>
                </a:solidFill>
                <a:latin typeface="微软雅黑"/>
                <a:ea typeface="微软雅黑"/>
              </a:rPr>
              <a:t>其他需求</a:t>
            </a:r>
          </a:p>
        </p:txBody>
      </p:sp>
      <p:cxnSp>
        <p:nvCxnSpPr>
          <p:cNvPr id="41" name="直接连接符 20">
            <a:extLst>
              <a:ext uri="{FF2B5EF4-FFF2-40B4-BE49-F238E27FC236}">
                <a16:creationId xmlns:a16="http://schemas.microsoft.com/office/drawing/2014/main" id="{462CFE67-CC39-FE4D-BA81-1C1C42D0C149}"/>
              </a:ext>
            </a:extLst>
          </p:cNvPr>
          <p:cNvCxnSpPr>
            <a:cxnSpLocks/>
          </p:cNvCxnSpPr>
          <p:nvPr/>
        </p:nvCxnSpPr>
        <p:spPr>
          <a:xfrm>
            <a:off x="391265" y="4300364"/>
            <a:ext cx="0" cy="1539227"/>
          </a:xfrm>
          <a:prstGeom prst="line">
            <a:avLst/>
          </a:prstGeom>
          <a:noFill/>
          <a:ln w="76200" cap="flat" cmpd="sng" algn="ctr">
            <a:solidFill>
              <a:schemeClr val="accent1"/>
            </a:solidFill>
            <a:prstDash val="solid"/>
            <a:miter lim="800000"/>
          </a:ln>
          <a:effectLst/>
        </p:spPr>
      </p:cxnSp>
      <p:sp>
        <p:nvSpPr>
          <p:cNvPr id="45" name="矩形 44">
            <a:extLst>
              <a:ext uri="{FF2B5EF4-FFF2-40B4-BE49-F238E27FC236}">
                <a16:creationId xmlns:a16="http://schemas.microsoft.com/office/drawing/2014/main" id="{864039BB-2527-954C-93E6-D6809A722DEB}"/>
              </a:ext>
            </a:extLst>
          </p:cNvPr>
          <p:cNvSpPr/>
          <p:nvPr/>
        </p:nvSpPr>
        <p:spPr>
          <a:xfrm>
            <a:off x="569396" y="4702035"/>
            <a:ext cx="4408393" cy="1137556"/>
          </a:xfrm>
          <a:prstGeom prst="rect">
            <a:avLst/>
          </a:prstGeom>
        </p:spPr>
        <p:txBody>
          <a:bodyPr wrap="square">
            <a:spAutoFit/>
          </a:bodyPr>
          <a:lstStyle/>
          <a:p>
            <a:pPr>
              <a:lnSpc>
                <a:spcPct val="130000"/>
              </a:lnSpc>
            </a:pPr>
            <a:r>
              <a:rPr lang="zh-CN" altLang="en-US" dirty="0">
                <a:solidFill>
                  <a:srgbClr val="000000">
                    <a:lumMod val="75000"/>
                    <a:lumOff val="25000"/>
                  </a:srgbClr>
                </a:solidFill>
                <a:latin typeface="微软雅黑" charset="0"/>
                <a:ea typeface="微软雅黑" charset="0"/>
              </a:rPr>
              <a:t>实时性</a:t>
            </a:r>
            <a:endParaRPr lang="en-US" altLang="zh-CN" dirty="0">
              <a:solidFill>
                <a:srgbClr val="000000">
                  <a:lumMod val="75000"/>
                  <a:lumOff val="25000"/>
                </a:srgbClr>
              </a:solidFill>
              <a:latin typeface="微软雅黑" charset="0"/>
              <a:ea typeface="微软雅黑" charset="0"/>
            </a:endParaRPr>
          </a:p>
          <a:p>
            <a:pPr>
              <a:lnSpc>
                <a:spcPct val="130000"/>
              </a:lnSpc>
            </a:pPr>
            <a:r>
              <a:rPr lang="zh-CN" altLang="en-US" dirty="0">
                <a:solidFill>
                  <a:srgbClr val="000000">
                    <a:lumMod val="75000"/>
                    <a:lumOff val="25000"/>
                  </a:srgbClr>
                </a:solidFill>
                <a:latin typeface="微软雅黑" charset="0"/>
                <a:ea typeface="微软雅黑" charset="0"/>
              </a:rPr>
              <a:t>应答策略的可扩展性</a:t>
            </a:r>
            <a:endParaRPr lang="en-US" altLang="zh-CN" dirty="0">
              <a:solidFill>
                <a:srgbClr val="000000">
                  <a:lumMod val="75000"/>
                  <a:lumOff val="25000"/>
                </a:srgbClr>
              </a:solidFill>
              <a:latin typeface="微软雅黑" charset="0"/>
              <a:ea typeface="微软雅黑" charset="0"/>
            </a:endParaRPr>
          </a:p>
          <a:p>
            <a:pPr>
              <a:lnSpc>
                <a:spcPct val="130000"/>
              </a:lnSpc>
            </a:pPr>
            <a:r>
              <a:rPr lang="zh-CN" altLang="en-US" dirty="0">
                <a:solidFill>
                  <a:srgbClr val="000000">
                    <a:lumMod val="75000"/>
                    <a:lumOff val="25000"/>
                  </a:srgbClr>
                </a:solidFill>
                <a:latin typeface="微软雅黑" charset="0"/>
                <a:ea typeface="微软雅黑" charset="0"/>
              </a:rPr>
              <a:t>合成语音的质量</a:t>
            </a:r>
            <a:endParaRPr lang="en-US" altLang="zh-CN" dirty="0">
              <a:solidFill>
                <a:srgbClr val="000000">
                  <a:lumMod val="75000"/>
                  <a:lumOff val="25000"/>
                </a:srgbClr>
              </a:solidFill>
              <a:latin typeface="微软雅黑" charset="0"/>
              <a:ea typeface="微软雅黑" charset="0"/>
            </a:endParaRPr>
          </a:p>
        </p:txBody>
      </p:sp>
      <p:pic>
        <p:nvPicPr>
          <p:cNvPr id="46" name="图片 45">
            <a:extLst>
              <a:ext uri="{FF2B5EF4-FFF2-40B4-BE49-F238E27FC236}">
                <a16:creationId xmlns:a16="http://schemas.microsoft.com/office/drawing/2014/main" id="{6A5178D7-38B8-E844-939B-B707DF4A51E3}"/>
              </a:ext>
            </a:extLst>
          </p:cNvPr>
          <p:cNvPicPr>
            <a:picLocks noChangeAspect="1"/>
          </p:cNvPicPr>
          <p:nvPr/>
        </p:nvPicPr>
        <p:blipFill>
          <a:blip r:embed="rId4"/>
          <a:stretch>
            <a:fillRect/>
          </a:stretch>
        </p:blipFill>
        <p:spPr>
          <a:xfrm>
            <a:off x="6299158" y="1270981"/>
            <a:ext cx="628650" cy="628650"/>
          </a:xfrm>
          <a:prstGeom prst="rect">
            <a:avLst/>
          </a:prstGeom>
        </p:spPr>
      </p:pic>
      <p:pic>
        <p:nvPicPr>
          <p:cNvPr id="51" name="图片 50">
            <a:extLst>
              <a:ext uri="{FF2B5EF4-FFF2-40B4-BE49-F238E27FC236}">
                <a16:creationId xmlns:a16="http://schemas.microsoft.com/office/drawing/2014/main" id="{F05C9371-A443-DE40-A5A0-23010B120662}"/>
              </a:ext>
            </a:extLst>
          </p:cNvPr>
          <p:cNvPicPr>
            <a:picLocks noChangeAspect="1"/>
          </p:cNvPicPr>
          <p:nvPr/>
        </p:nvPicPr>
        <p:blipFill>
          <a:blip r:embed="rId5"/>
          <a:stretch>
            <a:fillRect/>
          </a:stretch>
        </p:blipFill>
        <p:spPr>
          <a:xfrm>
            <a:off x="10674735" y="2009876"/>
            <a:ext cx="628650" cy="628650"/>
          </a:xfrm>
          <a:prstGeom prst="rect">
            <a:avLst/>
          </a:prstGeom>
        </p:spPr>
      </p:pic>
      <p:sp>
        <p:nvSpPr>
          <p:cNvPr id="52" name="对话气泡: 圆角矩形 3">
            <a:extLst>
              <a:ext uri="{FF2B5EF4-FFF2-40B4-BE49-F238E27FC236}">
                <a16:creationId xmlns:a16="http://schemas.microsoft.com/office/drawing/2014/main" id="{120F5136-3EFB-684B-AF0A-F421DA9BE8AF}"/>
              </a:ext>
            </a:extLst>
          </p:cNvPr>
          <p:cNvSpPr/>
          <p:nvPr/>
        </p:nvSpPr>
        <p:spPr>
          <a:xfrm>
            <a:off x="7247740" y="1316926"/>
            <a:ext cx="2026763" cy="495643"/>
          </a:xfrm>
          <a:prstGeom prst="wedgeRoundRectCallout">
            <a:avLst>
              <a:gd name="adj1" fmla="val -61763"/>
              <a:gd name="adj2" fmla="val 9246"/>
              <a:gd name="adj3" fmla="val 16667"/>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检查机器电路</a:t>
            </a:r>
          </a:p>
        </p:txBody>
      </p:sp>
      <p:pic>
        <p:nvPicPr>
          <p:cNvPr id="53" name="图片 52">
            <a:extLst>
              <a:ext uri="{FF2B5EF4-FFF2-40B4-BE49-F238E27FC236}">
                <a16:creationId xmlns:a16="http://schemas.microsoft.com/office/drawing/2014/main" id="{4C1002D6-CF9D-C24F-98F9-D98EF0EF0B82}"/>
              </a:ext>
            </a:extLst>
          </p:cNvPr>
          <p:cNvPicPr>
            <a:picLocks noChangeAspect="1"/>
          </p:cNvPicPr>
          <p:nvPr/>
        </p:nvPicPr>
        <p:blipFill>
          <a:blip r:embed="rId4"/>
          <a:stretch>
            <a:fillRect/>
          </a:stretch>
        </p:blipFill>
        <p:spPr>
          <a:xfrm>
            <a:off x="6325923" y="2780839"/>
            <a:ext cx="628650" cy="628650"/>
          </a:xfrm>
          <a:prstGeom prst="rect">
            <a:avLst/>
          </a:prstGeom>
        </p:spPr>
      </p:pic>
      <p:sp>
        <p:nvSpPr>
          <p:cNvPr id="54" name="对话气泡: 圆角矩形 26">
            <a:extLst>
              <a:ext uri="{FF2B5EF4-FFF2-40B4-BE49-F238E27FC236}">
                <a16:creationId xmlns:a16="http://schemas.microsoft.com/office/drawing/2014/main" id="{020B272C-F4E8-1B4E-838A-2D340B1EB8DA}"/>
              </a:ext>
            </a:extLst>
          </p:cNvPr>
          <p:cNvSpPr/>
          <p:nvPr/>
        </p:nvSpPr>
        <p:spPr>
          <a:xfrm>
            <a:off x="7258739" y="2826784"/>
            <a:ext cx="2026763" cy="495643"/>
          </a:xfrm>
          <a:prstGeom prst="wedgeRoundRectCallout">
            <a:avLst>
              <a:gd name="adj1" fmla="val -61763"/>
              <a:gd name="adj2" fmla="val 9246"/>
              <a:gd name="adj3" fmla="val 16667"/>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下一步</a:t>
            </a:r>
          </a:p>
        </p:txBody>
      </p:sp>
      <p:pic>
        <p:nvPicPr>
          <p:cNvPr id="55" name="图片 54">
            <a:extLst>
              <a:ext uri="{FF2B5EF4-FFF2-40B4-BE49-F238E27FC236}">
                <a16:creationId xmlns:a16="http://schemas.microsoft.com/office/drawing/2014/main" id="{211453E5-C4B8-9945-B7F7-BF2E1E4A9F0E}"/>
              </a:ext>
            </a:extLst>
          </p:cNvPr>
          <p:cNvPicPr>
            <a:picLocks noChangeAspect="1"/>
          </p:cNvPicPr>
          <p:nvPr/>
        </p:nvPicPr>
        <p:blipFill>
          <a:blip r:embed="rId5"/>
          <a:stretch>
            <a:fillRect/>
          </a:stretch>
        </p:blipFill>
        <p:spPr>
          <a:xfrm>
            <a:off x="10666876" y="3529169"/>
            <a:ext cx="628650" cy="628650"/>
          </a:xfrm>
          <a:prstGeom prst="rect">
            <a:avLst/>
          </a:prstGeom>
        </p:spPr>
      </p:pic>
      <p:pic>
        <p:nvPicPr>
          <p:cNvPr id="56" name="图片 55">
            <a:extLst>
              <a:ext uri="{FF2B5EF4-FFF2-40B4-BE49-F238E27FC236}">
                <a16:creationId xmlns:a16="http://schemas.microsoft.com/office/drawing/2014/main" id="{59C67DD3-BC11-4A4E-B93B-BF3FB8993853}"/>
              </a:ext>
            </a:extLst>
          </p:cNvPr>
          <p:cNvPicPr>
            <a:picLocks noChangeAspect="1"/>
          </p:cNvPicPr>
          <p:nvPr/>
        </p:nvPicPr>
        <p:blipFill>
          <a:blip r:embed="rId4"/>
          <a:stretch>
            <a:fillRect/>
          </a:stretch>
        </p:blipFill>
        <p:spPr>
          <a:xfrm>
            <a:off x="6336918" y="4318979"/>
            <a:ext cx="628650" cy="628650"/>
          </a:xfrm>
          <a:prstGeom prst="rect">
            <a:avLst/>
          </a:prstGeom>
        </p:spPr>
      </p:pic>
      <p:sp>
        <p:nvSpPr>
          <p:cNvPr id="57" name="对话气泡: 圆角矩形 30">
            <a:extLst>
              <a:ext uri="{FF2B5EF4-FFF2-40B4-BE49-F238E27FC236}">
                <a16:creationId xmlns:a16="http://schemas.microsoft.com/office/drawing/2014/main" id="{0A1049BD-B8A8-144E-9403-293F0C6CA9BA}"/>
              </a:ext>
            </a:extLst>
          </p:cNvPr>
          <p:cNvSpPr/>
          <p:nvPr/>
        </p:nvSpPr>
        <p:spPr>
          <a:xfrm>
            <a:off x="7269734" y="4364924"/>
            <a:ext cx="2026763" cy="495643"/>
          </a:xfrm>
          <a:prstGeom prst="wedgeRoundRectCallout">
            <a:avLst>
              <a:gd name="adj1" fmla="val -61763"/>
              <a:gd name="adj2" fmla="val 9246"/>
              <a:gd name="adj3" fmla="val 16667"/>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正常</a:t>
            </a:r>
          </a:p>
        </p:txBody>
      </p:sp>
      <p:pic>
        <p:nvPicPr>
          <p:cNvPr id="59" name="图片 58">
            <a:extLst>
              <a:ext uri="{FF2B5EF4-FFF2-40B4-BE49-F238E27FC236}">
                <a16:creationId xmlns:a16="http://schemas.microsoft.com/office/drawing/2014/main" id="{A3C5B972-9205-8D48-AA1C-25F30F69004F}"/>
              </a:ext>
            </a:extLst>
          </p:cNvPr>
          <p:cNvPicPr>
            <a:picLocks noChangeAspect="1"/>
          </p:cNvPicPr>
          <p:nvPr/>
        </p:nvPicPr>
        <p:blipFill>
          <a:blip r:embed="rId5"/>
          <a:stretch>
            <a:fillRect/>
          </a:stretch>
        </p:blipFill>
        <p:spPr>
          <a:xfrm>
            <a:off x="10668446" y="5057884"/>
            <a:ext cx="628650" cy="628650"/>
          </a:xfrm>
          <a:prstGeom prst="rect">
            <a:avLst/>
          </a:prstGeom>
        </p:spPr>
      </p:pic>
      <p:sp>
        <p:nvSpPr>
          <p:cNvPr id="60" name="对话气泡: 圆角矩形 33">
            <a:extLst>
              <a:ext uri="{FF2B5EF4-FFF2-40B4-BE49-F238E27FC236}">
                <a16:creationId xmlns:a16="http://schemas.microsoft.com/office/drawing/2014/main" id="{7C583D62-CCFB-8640-AAB0-230D3134D967}"/>
              </a:ext>
            </a:extLst>
          </p:cNvPr>
          <p:cNvSpPr/>
          <p:nvPr/>
        </p:nvSpPr>
        <p:spPr>
          <a:xfrm>
            <a:off x="7566582" y="2064294"/>
            <a:ext cx="2846989" cy="495643"/>
          </a:xfrm>
          <a:prstGeom prst="wedgeRoundRectCallout">
            <a:avLst>
              <a:gd name="adj1" fmla="val 57307"/>
              <a:gd name="adj2" fmla="val 7344"/>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检查系统准备中，请指示</a:t>
            </a:r>
          </a:p>
        </p:txBody>
      </p:sp>
      <p:sp>
        <p:nvSpPr>
          <p:cNvPr id="61" name="对话气泡: 圆角矩形 34">
            <a:extLst>
              <a:ext uri="{FF2B5EF4-FFF2-40B4-BE49-F238E27FC236}">
                <a16:creationId xmlns:a16="http://schemas.microsoft.com/office/drawing/2014/main" id="{DCE7BF52-8AE2-4946-9AC7-0F6520DC188E}"/>
              </a:ext>
            </a:extLst>
          </p:cNvPr>
          <p:cNvSpPr/>
          <p:nvPr/>
        </p:nvSpPr>
        <p:spPr>
          <a:xfrm>
            <a:off x="7577577" y="3602432"/>
            <a:ext cx="2846989" cy="495643"/>
          </a:xfrm>
          <a:prstGeom prst="wedgeRoundRectCallout">
            <a:avLst>
              <a:gd name="adj1" fmla="val 57307"/>
              <a:gd name="adj2" fmla="val 7344"/>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观察机器是否正常工作</a:t>
            </a:r>
          </a:p>
        </p:txBody>
      </p:sp>
      <p:sp>
        <p:nvSpPr>
          <p:cNvPr id="62" name="对话气泡: 圆角矩形 35">
            <a:extLst>
              <a:ext uri="{FF2B5EF4-FFF2-40B4-BE49-F238E27FC236}">
                <a16:creationId xmlns:a16="http://schemas.microsoft.com/office/drawing/2014/main" id="{ACA083D8-9AEF-F54E-BC03-BD2C425D2963}"/>
              </a:ext>
            </a:extLst>
          </p:cNvPr>
          <p:cNvSpPr/>
          <p:nvPr/>
        </p:nvSpPr>
        <p:spPr>
          <a:xfrm>
            <a:off x="7588572" y="5131147"/>
            <a:ext cx="2846989" cy="495643"/>
          </a:xfrm>
          <a:prstGeom prst="wedgeRoundRectCallout">
            <a:avLst>
              <a:gd name="adj1" fmla="val 57307"/>
              <a:gd name="adj2" fmla="val 7344"/>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检查工作结束</a:t>
            </a:r>
          </a:p>
        </p:txBody>
      </p:sp>
      <p:pic>
        <p:nvPicPr>
          <p:cNvPr id="63" name="图片 62">
            <a:extLst>
              <a:ext uri="{FF2B5EF4-FFF2-40B4-BE49-F238E27FC236}">
                <a16:creationId xmlns:a16="http://schemas.microsoft.com/office/drawing/2014/main" id="{491261BD-46C0-1344-9889-8C7441CDEA1B}"/>
              </a:ext>
            </a:extLst>
          </p:cNvPr>
          <p:cNvPicPr>
            <a:picLocks noChangeAspect="1"/>
          </p:cNvPicPr>
          <p:nvPr/>
        </p:nvPicPr>
        <p:blipFill>
          <a:blip r:embed="rId6"/>
          <a:stretch>
            <a:fillRect/>
          </a:stretch>
        </p:blipFill>
        <p:spPr>
          <a:xfrm>
            <a:off x="9296498" y="1411763"/>
            <a:ext cx="294970" cy="305970"/>
          </a:xfrm>
          <a:prstGeom prst="rect">
            <a:avLst/>
          </a:prstGeom>
        </p:spPr>
      </p:pic>
      <p:pic>
        <p:nvPicPr>
          <p:cNvPr id="64" name="图片 63">
            <a:extLst>
              <a:ext uri="{FF2B5EF4-FFF2-40B4-BE49-F238E27FC236}">
                <a16:creationId xmlns:a16="http://schemas.microsoft.com/office/drawing/2014/main" id="{08767813-BE90-2B4D-A911-54BF9D706B06}"/>
              </a:ext>
            </a:extLst>
          </p:cNvPr>
          <p:cNvPicPr>
            <a:picLocks noChangeAspect="1"/>
          </p:cNvPicPr>
          <p:nvPr/>
        </p:nvPicPr>
        <p:blipFill>
          <a:blip r:embed="rId6"/>
          <a:stretch>
            <a:fillRect/>
          </a:stretch>
        </p:blipFill>
        <p:spPr>
          <a:xfrm>
            <a:off x="9298066" y="2940474"/>
            <a:ext cx="294970" cy="305970"/>
          </a:xfrm>
          <a:prstGeom prst="rect">
            <a:avLst/>
          </a:prstGeom>
        </p:spPr>
      </p:pic>
      <p:pic>
        <p:nvPicPr>
          <p:cNvPr id="65" name="图片 64">
            <a:extLst>
              <a:ext uri="{FF2B5EF4-FFF2-40B4-BE49-F238E27FC236}">
                <a16:creationId xmlns:a16="http://schemas.microsoft.com/office/drawing/2014/main" id="{50ABF397-D7D2-2142-BC04-286EBFE6169A}"/>
              </a:ext>
            </a:extLst>
          </p:cNvPr>
          <p:cNvPicPr>
            <a:picLocks noChangeAspect="1"/>
          </p:cNvPicPr>
          <p:nvPr/>
        </p:nvPicPr>
        <p:blipFill>
          <a:blip r:embed="rId6"/>
          <a:stretch>
            <a:fillRect/>
          </a:stretch>
        </p:blipFill>
        <p:spPr>
          <a:xfrm>
            <a:off x="9299639" y="4497470"/>
            <a:ext cx="294970" cy="305970"/>
          </a:xfrm>
          <a:prstGeom prst="rect">
            <a:avLst/>
          </a:prstGeom>
        </p:spPr>
      </p:pic>
      <p:pic>
        <p:nvPicPr>
          <p:cNvPr id="66" name="图片 65">
            <a:extLst>
              <a:ext uri="{FF2B5EF4-FFF2-40B4-BE49-F238E27FC236}">
                <a16:creationId xmlns:a16="http://schemas.microsoft.com/office/drawing/2014/main" id="{A36CE401-2D98-AA49-ADBB-310366723C51}"/>
              </a:ext>
            </a:extLst>
          </p:cNvPr>
          <p:cNvPicPr>
            <a:picLocks noChangeAspect="1"/>
          </p:cNvPicPr>
          <p:nvPr/>
        </p:nvPicPr>
        <p:blipFill>
          <a:blip r:embed="rId6"/>
          <a:stretch>
            <a:fillRect/>
          </a:stretch>
        </p:blipFill>
        <p:spPr>
          <a:xfrm rot="10800000">
            <a:off x="7241095" y="2159130"/>
            <a:ext cx="294970" cy="305970"/>
          </a:xfrm>
          <a:prstGeom prst="rect">
            <a:avLst/>
          </a:prstGeom>
        </p:spPr>
      </p:pic>
      <p:pic>
        <p:nvPicPr>
          <p:cNvPr id="67" name="图片 66">
            <a:extLst>
              <a:ext uri="{FF2B5EF4-FFF2-40B4-BE49-F238E27FC236}">
                <a16:creationId xmlns:a16="http://schemas.microsoft.com/office/drawing/2014/main" id="{15BB70BC-7BA4-4244-A0E3-9D8FEF703DE8}"/>
              </a:ext>
            </a:extLst>
          </p:cNvPr>
          <p:cNvPicPr>
            <a:picLocks noChangeAspect="1"/>
          </p:cNvPicPr>
          <p:nvPr/>
        </p:nvPicPr>
        <p:blipFill>
          <a:blip r:embed="rId6"/>
          <a:stretch>
            <a:fillRect/>
          </a:stretch>
        </p:blipFill>
        <p:spPr>
          <a:xfrm rot="10800000">
            <a:off x="7233238" y="3706699"/>
            <a:ext cx="294970" cy="305970"/>
          </a:xfrm>
          <a:prstGeom prst="rect">
            <a:avLst/>
          </a:prstGeom>
        </p:spPr>
      </p:pic>
      <p:pic>
        <p:nvPicPr>
          <p:cNvPr id="68" name="图片 67">
            <a:extLst>
              <a:ext uri="{FF2B5EF4-FFF2-40B4-BE49-F238E27FC236}">
                <a16:creationId xmlns:a16="http://schemas.microsoft.com/office/drawing/2014/main" id="{05F20DBC-F4FE-5F4B-AB09-5E861F99FB2F}"/>
              </a:ext>
            </a:extLst>
          </p:cNvPr>
          <p:cNvPicPr>
            <a:picLocks noChangeAspect="1"/>
          </p:cNvPicPr>
          <p:nvPr/>
        </p:nvPicPr>
        <p:blipFill>
          <a:blip r:embed="rId6"/>
          <a:stretch>
            <a:fillRect/>
          </a:stretch>
        </p:blipFill>
        <p:spPr>
          <a:xfrm rot="10800000">
            <a:off x="7215955" y="5244845"/>
            <a:ext cx="294970" cy="305970"/>
          </a:xfrm>
          <a:prstGeom prst="rect">
            <a:avLst/>
          </a:prstGeom>
        </p:spPr>
      </p:pic>
      <p:grpSp>
        <p:nvGrpSpPr>
          <p:cNvPr id="69" name="组合 68">
            <a:extLst>
              <a:ext uri="{FF2B5EF4-FFF2-40B4-BE49-F238E27FC236}">
                <a16:creationId xmlns:a16="http://schemas.microsoft.com/office/drawing/2014/main" id="{333AB3D5-44B7-4079-A58F-B813639157C6}"/>
              </a:ext>
            </a:extLst>
          </p:cNvPr>
          <p:cNvGrpSpPr/>
          <p:nvPr/>
        </p:nvGrpSpPr>
        <p:grpSpPr>
          <a:xfrm>
            <a:off x="0" y="6340495"/>
            <a:ext cx="12192000" cy="509624"/>
            <a:chOff x="0" y="6340495"/>
            <a:chExt cx="12192000" cy="509624"/>
          </a:xfrm>
        </p:grpSpPr>
        <p:sp>
          <p:nvSpPr>
            <p:cNvPr id="70" name="矩形 69"/>
            <p:cNvSpPr/>
            <p:nvPr/>
          </p:nvSpPr>
          <p:spPr>
            <a:xfrm>
              <a:off x="0" y="6340495"/>
              <a:ext cx="12192000" cy="50962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p>
          </p:txBody>
        </p:sp>
        <p:sp>
          <p:nvSpPr>
            <p:cNvPr id="71" name="矩形 70"/>
            <p:cNvSpPr/>
            <p:nvPr/>
          </p:nvSpPr>
          <p:spPr>
            <a:xfrm>
              <a:off x="10119053" y="6420406"/>
              <a:ext cx="2009200" cy="335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p>
          </p:txBody>
        </p:sp>
        <p:sp>
          <p:nvSpPr>
            <p:cNvPr id="72" name="文本框 71"/>
            <p:cNvSpPr txBox="1"/>
            <p:nvPr/>
          </p:nvSpPr>
          <p:spPr>
            <a:xfrm>
              <a:off x="355485" y="6420406"/>
              <a:ext cx="1936638"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语音是什么</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73" name="文本框 72"/>
            <p:cNvSpPr txBox="1"/>
            <p:nvPr/>
          </p:nvSpPr>
          <p:spPr>
            <a:xfrm>
              <a:off x="3037235" y="6436540"/>
              <a:ext cx="1838173"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语音识别技术</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74" name="文本框 73"/>
            <p:cNvSpPr txBox="1"/>
            <p:nvPr/>
          </p:nvSpPr>
          <p:spPr>
            <a:xfrm>
              <a:off x="5390484" y="6434920"/>
              <a:ext cx="1838173"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语音识别工具</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75" name="文本框 74"/>
            <p:cNvSpPr txBox="1"/>
            <p:nvPr/>
          </p:nvSpPr>
          <p:spPr>
            <a:xfrm>
              <a:off x="7796190" y="6420406"/>
              <a:ext cx="1872274"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语音识别应用</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10106217" y="6420406"/>
              <a:ext cx="1953681" cy="337825"/>
            </a:xfrm>
            <a:prstGeom prst="rect">
              <a:avLst/>
            </a:prstGeom>
            <a:noFill/>
          </p:spPr>
          <p:txBody>
            <a:bodyPr wrap="square" rtlCol="0">
              <a:spAutoFit/>
            </a:bodyPr>
            <a:lstStyle/>
            <a:p>
              <a:pPr algn="ctr"/>
              <a:r>
                <a:rPr lang="zh-CN" altLang="en-US" sz="1600" spc="300" dirty="0" smtClean="0">
                  <a:solidFill>
                    <a:srgbClr val="666666"/>
                  </a:solidFill>
                  <a:latin typeface="微软雅黑" panose="020B0503020204020204" pitchFamily="34" charset="-122"/>
                  <a:ea typeface="微软雅黑" panose="020B0503020204020204" pitchFamily="34" charset="-122"/>
                </a:rPr>
                <a:t>项目示例</a:t>
              </a:r>
              <a:endParaRPr lang="zh-HK" altLang="en-US" sz="1600" spc="300" dirty="0">
                <a:solidFill>
                  <a:srgbClr val="666666"/>
                </a:solidFill>
                <a:latin typeface="微软雅黑" panose="020B0503020204020204" pitchFamily="34" charset="-122"/>
                <a:ea typeface="微软雅黑" panose="020B0503020204020204" pitchFamily="34" charset="-122"/>
              </a:endParaRPr>
            </a:p>
          </p:txBody>
        </p:sp>
        <p:cxnSp>
          <p:nvCxnSpPr>
            <p:cNvPr id="77" name="直接连接符 76"/>
            <p:cNvCxnSpPr/>
            <p:nvPr/>
          </p:nvCxnSpPr>
          <p:spPr>
            <a:xfrm>
              <a:off x="2576452" y="6426395"/>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5132372" y="6426395"/>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7528635" y="6432159"/>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0055526" y="6423513"/>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55980657"/>
      </p:ext>
    </p:extLst>
  </p:cSld>
  <p:clrMapOvr>
    <a:masterClrMapping/>
  </p:clrMapOvr>
  <p:transition>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a:extLst>
              <a:ext uri="{FF2B5EF4-FFF2-40B4-BE49-F238E27FC236}">
                <a16:creationId xmlns:a16="http://schemas.microsoft.com/office/drawing/2014/main" id="{E926053B-544B-41D0-BCE0-14303BEF1BE6}"/>
              </a:ext>
            </a:extLst>
          </p:cNvPr>
          <p:cNvGrpSpPr/>
          <p:nvPr/>
        </p:nvGrpSpPr>
        <p:grpSpPr>
          <a:xfrm>
            <a:off x="341679" y="202796"/>
            <a:ext cx="11718227" cy="764055"/>
            <a:chOff x="-1156921" y="761596"/>
            <a:chExt cx="11718227" cy="764055"/>
          </a:xfrm>
        </p:grpSpPr>
        <p:sp>
          <p:nvSpPr>
            <p:cNvPr id="86" name="半闭框 85">
              <a:extLst>
                <a:ext uri="{FF2B5EF4-FFF2-40B4-BE49-F238E27FC236}">
                  <a16:creationId xmlns:a16="http://schemas.microsoft.com/office/drawing/2014/main" id="{7C548FD0-97E4-4488-B218-D93F70D81FF5}"/>
                </a:ext>
              </a:extLst>
            </p:cNvPr>
            <p:cNvSpPr/>
            <p:nvPr/>
          </p:nvSpPr>
          <p:spPr>
            <a:xfrm>
              <a:off x="-1156921" y="761596"/>
              <a:ext cx="1217337" cy="764055"/>
            </a:xfrm>
            <a:prstGeom prst="halfFrame">
              <a:avLst>
                <a:gd name="adj1" fmla="val 13473"/>
                <a:gd name="adj2" fmla="val 120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87" name="组合 86">
              <a:extLst>
                <a:ext uri="{FF2B5EF4-FFF2-40B4-BE49-F238E27FC236}">
                  <a16:creationId xmlns:a16="http://schemas.microsoft.com/office/drawing/2014/main" id="{63CEDA2A-6710-4A90-9269-DA102CD8C418}"/>
                </a:ext>
              </a:extLst>
            </p:cNvPr>
            <p:cNvGrpSpPr/>
            <p:nvPr/>
          </p:nvGrpSpPr>
          <p:grpSpPr>
            <a:xfrm>
              <a:off x="8694314" y="845249"/>
              <a:ext cx="1866992" cy="457021"/>
              <a:chOff x="8301813" y="450835"/>
              <a:chExt cx="2456035" cy="601216"/>
            </a:xfrm>
          </p:grpSpPr>
          <p:sp>
            <p:nvSpPr>
              <p:cNvPr id="88" name="椭圆 87">
                <a:extLst>
                  <a:ext uri="{FF2B5EF4-FFF2-40B4-BE49-F238E27FC236}">
                    <a16:creationId xmlns:a16="http://schemas.microsoft.com/office/drawing/2014/main" id="{45DEC001-EEDE-4925-B3F7-70E089949023}"/>
                  </a:ext>
                </a:extLst>
              </p:cNvPr>
              <p:cNvSpPr/>
              <p:nvPr/>
            </p:nvSpPr>
            <p:spPr>
              <a:xfrm>
                <a:off x="8313338" y="456236"/>
                <a:ext cx="595817" cy="595815"/>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400" b="1" dirty="0">
                  <a:latin typeface="微软雅黑" panose="020B0503020204020204" pitchFamily="34" charset="-122"/>
                  <a:ea typeface="微软雅黑" panose="020B0503020204020204" pitchFamily="34" charset="-122"/>
                </a:endParaRPr>
              </a:p>
            </p:txBody>
          </p:sp>
          <p:grpSp>
            <p:nvGrpSpPr>
              <p:cNvPr id="89" name="组合 88">
                <a:extLst>
                  <a:ext uri="{FF2B5EF4-FFF2-40B4-BE49-F238E27FC236}">
                    <a16:creationId xmlns:a16="http://schemas.microsoft.com/office/drawing/2014/main" id="{D63C166C-AFE3-48E8-AA5A-DEA2CC817881}"/>
                  </a:ext>
                </a:extLst>
              </p:cNvPr>
              <p:cNvGrpSpPr/>
              <p:nvPr/>
            </p:nvGrpSpPr>
            <p:grpSpPr>
              <a:xfrm>
                <a:off x="8301813" y="450835"/>
                <a:ext cx="2456035" cy="562737"/>
                <a:chOff x="8301813" y="450835"/>
                <a:chExt cx="2456035" cy="562737"/>
              </a:xfrm>
            </p:grpSpPr>
            <p:sp>
              <p:nvSpPr>
                <p:cNvPr id="90" name="文本框 89">
                  <a:extLst>
                    <a:ext uri="{FF2B5EF4-FFF2-40B4-BE49-F238E27FC236}">
                      <a16:creationId xmlns:a16="http://schemas.microsoft.com/office/drawing/2014/main" id="{08FA9215-3017-4949-942C-D03475B1FE28}"/>
                    </a:ext>
                  </a:extLst>
                </p:cNvPr>
                <p:cNvSpPr txBox="1"/>
                <p:nvPr/>
              </p:nvSpPr>
              <p:spPr>
                <a:xfrm>
                  <a:off x="8982464" y="568201"/>
                  <a:ext cx="1775384" cy="445371"/>
                </a:xfrm>
                <a:prstGeom prst="rect">
                  <a:avLst/>
                </a:prstGeom>
                <a:noFill/>
              </p:spPr>
              <p:txBody>
                <a:bodyPr wrap="square" rtlCol="0">
                  <a:spAutoFit/>
                </a:bodyPr>
                <a:lstStyle/>
                <a:p>
                  <a:r>
                    <a:rPr lang="zh-CN" altLang="en-US" sz="1600" b="1" spc="300" dirty="0">
                      <a:solidFill>
                        <a:srgbClr val="0174AB"/>
                      </a:solidFill>
                      <a:latin typeface="微软雅黑" panose="020B0503020204020204" pitchFamily="34" charset="-122"/>
                      <a:ea typeface="微软雅黑" panose="020B0503020204020204" pitchFamily="34" charset="-122"/>
                    </a:rPr>
                    <a:t>同济大学</a:t>
                  </a:r>
                  <a:endParaRPr lang="zh-HK" altLang="en-US" sz="1600" b="1" spc="300" dirty="0">
                    <a:solidFill>
                      <a:srgbClr val="0174AB"/>
                    </a:solidFill>
                    <a:latin typeface="微软雅黑" panose="020B0503020204020204" pitchFamily="34" charset="-122"/>
                    <a:ea typeface="微软雅黑" panose="020B0503020204020204" pitchFamily="34" charset="-122"/>
                  </a:endParaRPr>
                </a:p>
              </p:txBody>
            </p:sp>
            <p:pic>
              <p:nvPicPr>
                <p:cNvPr id="91" name="图片 90">
                  <a:extLst>
                    <a:ext uri="{FF2B5EF4-FFF2-40B4-BE49-F238E27FC236}">
                      <a16:creationId xmlns:a16="http://schemas.microsoft.com/office/drawing/2014/main" id="{A435AFCF-A4E2-4C16-9F83-8B18C8029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1813" y="450835"/>
                  <a:ext cx="618880" cy="562734"/>
                </a:xfrm>
                <a:prstGeom prst="rect">
                  <a:avLst/>
                </a:prstGeom>
              </p:spPr>
            </p:pic>
          </p:grpSp>
        </p:grpSp>
      </p:grpSp>
      <p:sp>
        <p:nvSpPr>
          <p:cNvPr id="58" name="矩形 57">
            <a:extLst>
              <a:ext uri="{FF2B5EF4-FFF2-40B4-BE49-F238E27FC236}">
                <a16:creationId xmlns:a16="http://schemas.microsoft.com/office/drawing/2014/main" id="{F2A7EA18-39A8-4DD4-BBEA-E83149CB821E}"/>
              </a:ext>
            </a:extLst>
          </p:cNvPr>
          <p:cNvSpPr/>
          <p:nvPr/>
        </p:nvSpPr>
        <p:spPr>
          <a:xfrm>
            <a:off x="645032" y="415816"/>
            <a:ext cx="6865890" cy="584775"/>
          </a:xfrm>
          <a:prstGeom prst="rect">
            <a:avLst/>
          </a:prstGeom>
        </p:spPr>
        <p:txBody>
          <a:bodyPr wrap="square">
            <a:spAutoFit/>
          </a:bodyPr>
          <a:lstStyle/>
          <a:p>
            <a:r>
              <a:rPr lang="en-US" altLang="zh-CN" sz="3200" b="1" dirty="0">
                <a:solidFill>
                  <a:schemeClr val="accent1">
                    <a:lumMod val="75000"/>
                  </a:schemeClr>
                </a:solidFill>
                <a:latin typeface="微软雅黑"/>
                <a:ea typeface="微软雅黑"/>
              </a:rPr>
              <a:t>2</a:t>
            </a:r>
            <a:r>
              <a:rPr lang="zh-CN" altLang="en-US" sz="3200" b="1" dirty="0">
                <a:solidFill>
                  <a:schemeClr val="accent1">
                    <a:lumMod val="75000"/>
                  </a:schemeClr>
                </a:solidFill>
                <a:latin typeface="微软雅黑"/>
                <a:ea typeface="微软雅黑"/>
              </a:rPr>
              <a:t>：低信噪比下的语音识别应答系统</a:t>
            </a:r>
          </a:p>
        </p:txBody>
      </p:sp>
      <p:sp>
        <p:nvSpPr>
          <p:cNvPr id="28" name="矩形 27">
            <a:extLst>
              <a:ext uri="{FF2B5EF4-FFF2-40B4-BE49-F238E27FC236}">
                <a16:creationId xmlns:a16="http://schemas.microsoft.com/office/drawing/2014/main" id="{CD0EC2F2-E65B-E64D-90B6-1D0AF692B74E}"/>
              </a:ext>
            </a:extLst>
          </p:cNvPr>
          <p:cNvSpPr/>
          <p:nvPr/>
        </p:nvSpPr>
        <p:spPr>
          <a:xfrm>
            <a:off x="526210" y="1135823"/>
            <a:ext cx="3546625" cy="400110"/>
          </a:xfrm>
          <a:prstGeom prst="rect">
            <a:avLst/>
          </a:prstGeom>
        </p:spPr>
        <p:txBody>
          <a:bodyPr wrap="square">
            <a:spAutoFit/>
          </a:bodyPr>
          <a:lstStyle/>
          <a:p>
            <a:r>
              <a:rPr lang="zh-CN" altLang="en-US" sz="2000" b="1" dirty="0">
                <a:solidFill>
                  <a:srgbClr val="000000">
                    <a:lumMod val="75000"/>
                    <a:lumOff val="25000"/>
                  </a:srgbClr>
                </a:solidFill>
                <a:latin typeface="微软雅黑"/>
                <a:ea typeface="微软雅黑"/>
              </a:rPr>
              <a:t>语音识别应答系统架构</a:t>
            </a:r>
          </a:p>
        </p:txBody>
      </p:sp>
      <p:cxnSp>
        <p:nvCxnSpPr>
          <p:cNvPr id="29" name="直接连接符 20">
            <a:extLst>
              <a:ext uri="{FF2B5EF4-FFF2-40B4-BE49-F238E27FC236}">
                <a16:creationId xmlns:a16="http://schemas.microsoft.com/office/drawing/2014/main" id="{619A6761-B3A3-D046-99DF-728C4D9A2AB7}"/>
              </a:ext>
            </a:extLst>
          </p:cNvPr>
          <p:cNvCxnSpPr>
            <a:cxnSpLocks/>
          </p:cNvCxnSpPr>
          <p:nvPr/>
        </p:nvCxnSpPr>
        <p:spPr>
          <a:xfrm>
            <a:off x="391265" y="1168002"/>
            <a:ext cx="0" cy="819029"/>
          </a:xfrm>
          <a:prstGeom prst="line">
            <a:avLst/>
          </a:prstGeom>
          <a:noFill/>
          <a:ln w="76200" cap="flat" cmpd="sng" algn="ctr">
            <a:solidFill>
              <a:schemeClr val="accent1"/>
            </a:solidFill>
            <a:prstDash val="solid"/>
            <a:miter lim="800000"/>
          </a:ln>
          <a:effectLst/>
        </p:spPr>
      </p:cxnSp>
      <p:sp>
        <p:nvSpPr>
          <p:cNvPr id="31" name="矩形 30">
            <a:extLst>
              <a:ext uri="{FF2B5EF4-FFF2-40B4-BE49-F238E27FC236}">
                <a16:creationId xmlns:a16="http://schemas.microsoft.com/office/drawing/2014/main" id="{B308B3F1-104A-BF49-B471-9BBC96FC32DA}"/>
              </a:ext>
            </a:extLst>
          </p:cNvPr>
          <p:cNvSpPr/>
          <p:nvPr/>
        </p:nvSpPr>
        <p:spPr>
          <a:xfrm>
            <a:off x="569396" y="1569673"/>
            <a:ext cx="4408393" cy="417358"/>
          </a:xfrm>
          <a:prstGeom prst="rect">
            <a:avLst/>
          </a:prstGeom>
        </p:spPr>
        <p:txBody>
          <a:bodyPr wrap="square">
            <a:spAutoFit/>
          </a:bodyPr>
          <a:lstStyle/>
          <a:p>
            <a:pPr>
              <a:lnSpc>
                <a:spcPct val="130000"/>
              </a:lnSpc>
            </a:pPr>
            <a:r>
              <a:rPr lang="zh-CN" altLang="en-US" dirty="0">
                <a:solidFill>
                  <a:srgbClr val="000000">
                    <a:lumMod val="75000"/>
                    <a:lumOff val="25000"/>
                  </a:srgbClr>
                </a:solidFill>
                <a:latin typeface="微软雅黑" charset="0"/>
                <a:ea typeface="微软雅黑" charset="0"/>
              </a:rPr>
              <a:t>离线语音交互系统和在线语音交互系统</a:t>
            </a:r>
            <a:endParaRPr lang="en-US" altLang="zh-CN" dirty="0">
              <a:solidFill>
                <a:srgbClr val="000000">
                  <a:lumMod val="75000"/>
                  <a:lumOff val="25000"/>
                </a:srgbClr>
              </a:solidFill>
              <a:latin typeface="微软雅黑" charset="0"/>
              <a:ea typeface="微软雅黑" charset="0"/>
            </a:endParaRPr>
          </a:p>
        </p:txBody>
      </p:sp>
      <p:grpSp>
        <p:nvGrpSpPr>
          <p:cNvPr id="19" name="组合 18">
            <a:extLst>
              <a:ext uri="{FF2B5EF4-FFF2-40B4-BE49-F238E27FC236}">
                <a16:creationId xmlns:a16="http://schemas.microsoft.com/office/drawing/2014/main" id="{1EF68D3A-4E3C-524B-88ED-083D0A6B9538}"/>
              </a:ext>
            </a:extLst>
          </p:cNvPr>
          <p:cNvGrpSpPr/>
          <p:nvPr/>
        </p:nvGrpSpPr>
        <p:grpSpPr>
          <a:xfrm>
            <a:off x="5462375" y="1342121"/>
            <a:ext cx="5710858" cy="4355727"/>
            <a:chOff x="5996080" y="1604623"/>
            <a:chExt cx="5046524" cy="3849033"/>
          </a:xfrm>
        </p:grpSpPr>
        <p:sp>
          <p:nvSpPr>
            <p:cNvPr id="48" name="箭头: 右 134">
              <a:extLst>
                <a:ext uri="{FF2B5EF4-FFF2-40B4-BE49-F238E27FC236}">
                  <a16:creationId xmlns:a16="http://schemas.microsoft.com/office/drawing/2014/main" id="{F45CC232-F23B-FE4E-87BD-71F014109B06}"/>
                </a:ext>
              </a:extLst>
            </p:cNvPr>
            <p:cNvSpPr/>
            <p:nvPr/>
          </p:nvSpPr>
          <p:spPr>
            <a:xfrm rot="5400000">
              <a:off x="7472370" y="4305249"/>
              <a:ext cx="667710" cy="293689"/>
            </a:xfrm>
            <a:prstGeom prst="rightArrow">
              <a:avLst>
                <a:gd name="adj1" fmla="val 28983"/>
                <a:gd name="adj2" fmla="val 39440"/>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D23F8B32-7A63-DE49-ADAA-907638287C13}"/>
                </a:ext>
              </a:extLst>
            </p:cNvPr>
            <p:cNvSpPr/>
            <p:nvPr/>
          </p:nvSpPr>
          <p:spPr>
            <a:xfrm>
              <a:off x="7386657" y="5022737"/>
              <a:ext cx="1998891" cy="43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lumMod val="95000"/>
                    </a:schemeClr>
                  </a:solidFill>
                  <a:latin typeface="微软雅黑" charset="0"/>
                  <a:ea typeface="微软雅黑" charset="0"/>
                </a:rPr>
                <a:t>服务器端</a:t>
              </a:r>
              <a:endParaRPr lang="en-US" altLang="zh-CN" dirty="0">
                <a:solidFill>
                  <a:schemeClr val="bg1">
                    <a:lumMod val="95000"/>
                  </a:schemeClr>
                </a:solidFill>
                <a:latin typeface="微软雅黑" charset="0"/>
                <a:ea typeface="微软雅黑" charset="0"/>
              </a:endParaRPr>
            </a:p>
          </p:txBody>
        </p:sp>
        <p:sp>
          <p:nvSpPr>
            <p:cNvPr id="37" name="矩形 36">
              <a:extLst>
                <a:ext uri="{FF2B5EF4-FFF2-40B4-BE49-F238E27FC236}">
                  <a16:creationId xmlns:a16="http://schemas.microsoft.com/office/drawing/2014/main" id="{8F6CBCBE-1BC8-B940-A771-EE0E833003D9}"/>
                </a:ext>
              </a:extLst>
            </p:cNvPr>
            <p:cNvSpPr/>
            <p:nvPr/>
          </p:nvSpPr>
          <p:spPr>
            <a:xfrm>
              <a:off x="7386657" y="3322488"/>
              <a:ext cx="1998891" cy="43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lumMod val="95000"/>
                    </a:schemeClr>
                  </a:solidFill>
                  <a:latin typeface="微软雅黑" charset="0"/>
                  <a:ea typeface="微软雅黑" charset="0"/>
                </a:rPr>
                <a:t>DSP</a:t>
              </a:r>
              <a:r>
                <a:rPr lang="zh-CN" altLang="en-US" dirty="0">
                  <a:solidFill>
                    <a:schemeClr val="bg1">
                      <a:lumMod val="95000"/>
                    </a:schemeClr>
                  </a:solidFill>
                  <a:latin typeface="微软雅黑" charset="0"/>
                  <a:ea typeface="微软雅黑" charset="0"/>
                </a:rPr>
                <a:t>客户端</a:t>
              </a:r>
              <a:endParaRPr lang="en-US" altLang="zh-CN" dirty="0">
                <a:solidFill>
                  <a:schemeClr val="bg1">
                    <a:lumMod val="95000"/>
                  </a:schemeClr>
                </a:solidFill>
                <a:latin typeface="微软雅黑" charset="0"/>
                <a:ea typeface="微软雅黑" charset="0"/>
              </a:endParaRPr>
            </a:p>
          </p:txBody>
        </p:sp>
        <p:sp>
          <p:nvSpPr>
            <p:cNvPr id="38" name="矩形 37">
              <a:extLst>
                <a:ext uri="{FF2B5EF4-FFF2-40B4-BE49-F238E27FC236}">
                  <a16:creationId xmlns:a16="http://schemas.microsoft.com/office/drawing/2014/main" id="{A6C046E2-D711-CD4F-97AF-0B5B78B62483}"/>
                </a:ext>
              </a:extLst>
            </p:cNvPr>
            <p:cNvSpPr/>
            <p:nvPr/>
          </p:nvSpPr>
          <p:spPr>
            <a:xfrm>
              <a:off x="7386656" y="1638902"/>
              <a:ext cx="928993" cy="43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lumMod val="95000"/>
                    </a:schemeClr>
                  </a:solidFill>
                  <a:latin typeface="微软雅黑" charset="0"/>
                  <a:ea typeface="微软雅黑" charset="0"/>
                </a:rPr>
                <a:t>话筒</a:t>
              </a:r>
              <a:endParaRPr lang="en-US" altLang="zh-CN" dirty="0">
                <a:solidFill>
                  <a:schemeClr val="bg1">
                    <a:lumMod val="95000"/>
                  </a:schemeClr>
                </a:solidFill>
                <a:latin typeface="微软雅黑" charset="0"/>
                <a:ea typeface="微软雅黑" charset="0"/>
              </a:endParaRPr>
            </a:p>
          </p:txBody>
        </p:sp>
        <p:sp>
          <p:nvSpPr>
            <p:cNvPr id="40" name="矩形 39">
              <a:extLst>
                <a:ext uri="{FF2B5EF4-FFF2-40B4-BE49-F238E27FC236}">
                  <a16:creationId xmlns:a16="http://schemas.microsoft.com/office/drawing/2014/main" id="{533E8F5E-801B-384C-84F5-8636C02B6CDF}"/>
                </a:ext>
              </a:extLst>
            </p:cNvPr>
            <p:cNvSpPr/>
            <p:nvPr/>
          </p:nvSpPr>
          <p:spPr>
            <a:xfrm>
              <a:off x="8599396" y="1638902"/>
              <a:ext cx="928993" cy="43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lumMod val="95000"/>
                    </a:schemeClr>
                  </a:solidFill>
                  <a:latin typeface="微软雅黑" charset="0"/>
                  <a:ea typeface="微软雅黑" charset="0"/>
                </a:rPr>
                <a:t>音箱</a:t>
              </a:r>
              <a:endParaRPr lang="en-US" altLang="zh-CN" dirty="0">
                <a:solidFill>
                  <a:schemeClr val="bg1">
                    <a:lumMod val="95000"/>
                  </a:schemeClr>
                </a:solidFill>
                <a:latin typeface="微软雅黑" charset="0"/>
                <a:ea typeface="微软雅黑" charset="0"/>
              </a:endParaRPr>
            </a:p>
          </p:txBody>
        </p:sp>
        <p:pic>
          <p:nvPicPr>
            <p:cNvPr id="3" name="图片 2">
              <a:extLst>
                <a:ext uri="{FF2B5EF4-FFF2-40B4-BE49-F238E27FC236}">
                  <a16:creationId xmlns:a16="http://schemas.microsoft.com/office/drawing/2014/main" id="{D6AFC6D6-3948-CA4C-B92B-690CB4FF02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4734" y="1615675"/>
              <a:ext cx="458454" cy="458454"/>
            </a:xfrm>
            <a:prstGeom prst="rect">
              <a:avLst/>
            </a:prstGeom>
          </p:spPr>
        </p:pic>
        <p:pic>
          <p:nvPicPr>
            <p:cNvPr id="5" name="图片 4">
              <a:extLst>
                <a:ext uri="{FF2B5EF4-FFF2-40B4-BE49-F238E27FC236}">
                  <a16:creationId xmlns:a16="http://schemas.microsoft.com/office/drawing/2014/main" id="{6D8E8527-A2B7-BA4E-8B86-AC22C9DF42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271608" y="4050105"/>
              <a:ext cx="327788" cy="327788"/>
            </a:xfrm>
            <a:prstGeom prst="rect">
              <a:avLst/>
            </a:prstGeom>
          </p:spPr>
        </p:pic>
        <p:pic>
          <p:nvPicPr>
            <p:cNvPr id="7" name="图片 6">
              <a:extLst>
                <a:ext uri="{FF2B5EF4-FFF2-40B4-BE49-F238E27FC236}">
                  <a16:creationId xmlns:a16="http://schemas.microsoft.com/office/drawing/2014/main" id="{1BD91120-5846-434A-9FD6-54DC393D17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71857" y="1604623"/>
              <a:ext cx="480558" cy="480558"/>
            </a:xfrm>
            <a:prstGeom prst="rect">
              <a:avLst/>
            </a:prstGeom>
          </p:spPr>
        </p:pic>
        <p:pic>
          <p:nvPicPr>
            <p:cNvPr id="11" name="图片 10">
              <a:extLst>
                <a:ext uri="{FF2B5EF4-FFF2-40B4-BE49-F238E27FC236}">
                  <a16:creationId xmlns:a16="http://schemas.microsoft.com/office/drawing/2014/main" id="{D151F91F-038B-0448-A020-97BF2AC8555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23045" y="4337616"/>
              <a:ext cx="266436" cy="266436"/>
            </a:xfrm>
            <a:prstGeom prst="rect">
              <a:avLst/>
            </a:prstGeom>
          </p:spPr>
        </p:pic>
        <p:pic>
          <p:nvPicPr>
            <p:cNvPr id="53" name="图片 52">
              <a:extLst>
                <a:ext uri="{FF2B5EF4-FFF2-40B4-BE49-F238E27FC236}">
                  <a16:creationId xmlns:a16="http://schemas.microsoft.com/office/drawing/2014/main" id="{24D1D27B-662C-E146-BC13-5168E1B13D4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61953" y="4370566"/>
              <a:ext cx="266436" cy="266436"/>
            </a:xfrm>
            <a:prstGeom prst="rect">
              <a:avLst/>
            </a:prstGeom>
          </p:spPr>
        </p:pic>
        <p:sp>
          <p:nvSpPr>
            <p:cNvPr id="55" name="矩形 54">
              <a:extLst>
                <a:ext uri="{FF2B5EF4-FFF2-40B4-BE49-F238E27FC236}">
                  <a16:creationId xmlns:a16="http://schemas.microsoft.com/office/drawing/2014/main" id="{2EE900BF-0021-F946-97AC-66282D67D4DE}"/>
                </a:ext>
              </a:extLst>
            </p:cNvPr>
            <p:cNvSpPr/>
            <p:nvPr/>
          </p:nvSpPr>
          <p:spPr>
            <a:xfrm>
              <a:off x="5996080" y="4298287"/>
              <a:ext cx="1460183" cy="345094"/>
            </a:xfrm>
            <a:prstGeom prst="rect">
              <a:avLst/>
            </a:prstGeom>
          </p:spPr>
          <p:txBody>
            <a:bodyPr wrap="square">
              <a:spAutoFit/>
            </a:bodyPr>
            <a:lstStyle/>
            <a:p>
              <a:pPr>
                <a:lnSpc>
                  <a:spcPct val="130000"/>
                </a:lnSpc>
              </a:pPr>
              <a:r>
                <a:rPr lang="zh-CN" altLang="en-US" sz="1400" dirty="0">
                  <a:solidFill>
                    <a:srgbClr val="000000">
                      <a:lumMod val="75000"/>
                      <a:lumOff val="25000"/>
                    </a:srgbClr>
                  </a:solidFill>
                  <a:latin typeface="微软雅黑" charset="0"/>
                  <a:ea typeface="微软雅黑" charset="0"/>
                </a:rPr>
                <a:t>请求音频文件</a:t>
              </a:r>
              <a:endParaRPr lang="en-US" altLang="zh-CN" sz="1400" dirty="0">
                <a:solidFill>
                  <a:srgbClr val="000000">
                    <a:lumMod val="75000"/>
                    <a:lumOff val="25000"/>
                  </a:srgbClr>
                </a:solidFill>
                <a:latin typeface="微软雅黑" charset="0"/>
                <a:ea typeface="微软雅黑" charset="0"/>
              </a:endParaRPr>
            </a:p>
          </p:txBody>
        </p:sp>
        <p:sp>
          <p:nvSpPr>
            <p:cNvPr id="56" name="矩形 55">
              <a:extLst>
                <a:ext uri="{FF2B5EF4-FFF2-40B4-BE49-F238E27FC236}">
                  <a16:creationId xmlns:a16="http://schemas.microsoft.com/office/drawing/2014/main" id="{0F4C2A0F-99C7-064E-B793-3888C22FAAEB}"/>
                </a:ext>
              </a:extLst>
            </p:cNvPr>
            <p:cNvSpPr/>
            <p:nvPr/>
          </p:nvSpPr>
          <p:spPr>
            <a:xfrm>
              <a:off x="9582421" y="4298287"/>
              <a:ext cx="1460183" cy="345094"/>
            </a:xfrm>
            <a:prstGeom prst="rect">
              <a:avLst/>
            </a:prstGeom>
          </p:spPr>
          <p:txBody>
            <a:bodyPr wrap="square">
              <a:spAutoFit/>
            </a:bodyPr>
            <a:lstStyle/>
            <a:p>
              <a:pPr>
                <a:lnSpc>
                  <a:spcPct val="130000"/>
                </a:lnSpc>
              </a:pPr>
              <a:r>
                <a:rPr lang="zh-CN" altLang="en-US" sz="1400" dirty="0">
                  <a:solidFill>
                    <a:srgbClr val="000000">
                      <a:lumMod val="75000"/>
                      <a:lumOff val="25000"/>
                    </a:srgbClr>
                  </a:solidFill>
                  <a:latin typeface="微软雅黑" charset="0"/>
                  <a:ea typeface="微软雅黑" charset="0"/>
                </a:rPr>
                <a:t>应答音频文件</a:t>
              </a:r>
              <a:endParaRPr lang="en-US" altLang="zh-CN" sz="1400" dirty="0">
                <a:solidFill>
                  <a:srgbClr val="000000">
                    <a:lumMod val="75000"/>
                    <a:lumOff val="25000"/>
                  </a:srgbClr>
                </a:solidFill>
                <a:latin typeface="微软雅黑" charset="0"/>
                <a:ea typeface="微软雅黑" charset="0"/>
              </a:endParaRPr>
            </a:p>
          </p:txBody>
        </p:sp>
        <p:sp>
          <p:nvSpPr>
            <p:cNvPr id="57" name="箭头: 右 134">
              <a:extLst>
                <a:ext uri="{FF2B5EF4-FFF2-40B4-BE49-F238E27FC236}">
                  <a16:creationId xmlns:a16="http://schemas.microsoft.com/office/drawing/2014/main" id="{99F8DFF1-AFFE-DE4F-90C0-A7C81118BF41}"/>
                </a:ext>
              </a:extLst>
            </p:cNvPr>
            <p:cNvSpPr/>
            <p:nvPr/>
          </p:nvSpPr>
          <p:spPr>
            <a:xfrm rot="5400000">
              <a:off x="7573288" y="2477684"/>
              <a:ext cx="600856" cy="521191"/>
            </a:xfrm>
            <a:prstGeom prst="rightArrow">
              <a:avLst>
                <a:gd name="adj1" fmla="val 28983"/>
                <a:gd name="adj2" fmla="val 39440"/>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9" name="箭头: 右 134">
              <a:extLst>
                <a:ext uri="{FF2B5EF4-FFF2-40B4-BE49-F238E27FC236}">
                  <a16:creationId xmlns:a16="http://schemas.microsoft.com/office/drawing/2014/main" id="{284D2EF3-E183-5D4F-B81A-B84E899D7293}"/>
                </a:ext>
              </a:extLst>
            </p:cNvPr>
            <p:cNvSpPr/>
            <p:nvPr/>
          </p:nvSpPr>
          <p:spPr>
            <a:xfrm rot="16200000">
              <a:off x="8813284" y="2448157"/>
              <a:ext cx="582010" cy="521191"/>
            </a:xfrm>
            <a:prstGeom prst="rightArrow">
              <a:avLst>
                <a:gd name="adj1" fmla="val 28983"/>
                <a:gd name="adj2" fmla="val 39440"/>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4124B0C2-5EFD-FD49-BE00-D1CF94C2AAE3}"/>
                </a:ext>
              </a:extLst>
            </p:cNvPr>
            <p:cNvSpPr/>
            <p:nvPr/>
          </p:nvSpPr>
          <p:spPr>
            <a:xfrm>
              <a:off x="7047268" y="2471880"/>
              <a:ext cx="605011" cy="345094"/>
            </a:xfrm>
            <a:prstGeom prst="rect">
              <a:avLst/>
            </a:prstGeom>
          </p:spPr>
          <p:txBody>
            <a:bodyPr wrap="square">
              <a:spAutoFit/>
            </a:bodyPr>
            <a:lstStyle/>
            <a:p>
              <a:pPr>
                <a:lnSpc>
                  <a:spcPct val="130000"/>
                </a:lnSpc>
              </a:pPr>
              <a:r>
                <a:rPr lang="zh-CN" altLang="en-US" sz="1400" dirty="0">
                  <a:solidFill>
                    <a:srgbClr val="000000">
                      <a:lumMod val="75000"/>
                      <a:lumOff val="25000"/>
                    </a:srgbClr>
                  </a:solidFill>
                  <a:latin typeface="微软雅黑" charset="0"/>
                  <a:ea typeface="微软雅黑" charset="0"/>
                </a:rPr>
                <a:t>输入</a:t>
              </a:r>
              <a:endParaRPr lang="en-US" altLang="zh-CN" sz="1400" dirty="0">
                <a:solidFill>
                  <a:srgbClr val="000000">
                    <a:lumMod val="75000"/>
                    <a:lumOff val="25000"/>
                  </a:srgbClr>
                </a:solidFill>
                <a:latin typeface="微软雅黑" charset="0"/>
                <a:ea typeface="微软雅黑" charset="0"/>
              </a:endParaRPr>
            </a:p>
          </p:txBody>
        </p:sp>
        <p:sp>
          <p:nvSpPr>
            <p:cNvPr id="61" name="矩形 60">
              <a:extLst>
                <a:ext uri="{FF2B5EF4-FFF2-40B4-BE49-F238E27FC236}">
                  <a16:creationId xmlns:a16="http://schemas.microsoft.com/office/drawing/2014/main" id="{81632AEF-A45A-CD40-8699-3B4CA219B665}"/>
                </a:ext>
              </a:extLst>
            </p:cNvPr>
            <p:cNvSpPr/>
            <p:nvPr/>
          </p:nvSpPr>
          <p:spPr>
            <a:xfrm>
              <a:off x="9460640" y="2449966"/>
              <a:ext cx="605011" cy="345094"/>
            </a:xfrm>
            <a:prstGeom prst="rect">
              <a:avLst/>
            </a:prstGeom>
          </p:spPr>
          <p:txBody>
            <a:bodyPr wrap="square">
              <a:spAutoFit/>
            </a:bodyPr>
            <a:lstStyle/>
            <a:p>
              <a:pPr>
                <a:lnSpc>
                  <a:spcPct val="130000"/>
                </a:lnSpc>
              </a:pPr>
              <a:r>
                <a:rPr lang="zh-CN" altLang="en-US" sz="1400" dirty="0">
                  <a:solidFill>
                    <a:srgbClr val="000000">
                      <a:lumMod val="75000"/>
                      <a:lumOff val="25000"/>
                    </a:srgbClr>
                  </a:solidFill>
                  <a:latin typeface="微软雅黑" charset="0"/>
                  <a:ea typeface="微软雅黑" charset="0"/>
                </a:rPr>
                <a:t>输出</a:t>
              </a:r>
              <a:endParaRPr lang="en-US" altLang="zh-CN" sz="1400" dirty="0">
                <a:solidFill>
                  <a:srgbClr val="000000">
                    <a:lumMod val="75000"/>
                    <a:lumOff val="25000"/>
                  </a:srgbClr>
                </a:solidFill>
                <a:latin typeface="微软雅黑" charset="0"/>
                <a:ea typeface="微软雅黑" charset="0"/>
              </a:endParaRPr>
            </a:p>
          </p:txBody>
        </p:sp>
        <p:sp>
          <p:nvSpPr>
            <p:cNvPr id="63" name="箭头: 右 134">
              <a:extLst>
                <a:ext uri="{FF2B5EF4-FFF2-40B4-BE49-F238E27FC236}">
                  <a16:creationId xmlns:a16="http://schemas.microsoft.com/office/drawing/2014/main" id="{750F18F2-5541-FF4A-9E05-07A67E6668AF}"/>
                </a:ext>
              </a:extLst>
            </p:cNvPr>
            <p:cNvSpPr/>
            <p:nvPr/>
          </p:nvSpPr>
          <p:spPr>
            <a:xfrm rot="16200000">
              <a:off x="8711213" y="4305249"/>
              <a:ext cx="667710" cy="293689"/>
            </a:xfrm>
            <a:prstGeom prst="rightArrow">
              <a:avLst>
                <a:gd name="adj1" fmla="val 28983"/>
                <a:gd name="adj2" fmla="val 39440"/>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FD77C8FF-A54D-6E4A-9AA7-C43DEA72F111}"/>
                </a:ext>
              </a:extLst>
            </p:cNvPr>
            <p:cNvSpPr/>
            <p:nvPr/>
          </p:nvSpPr>
          <p:spPr>
            <a:xfrm>
              <a:off x="8007102" y="4412155"/>
              <a:ext cx="931906" cy="345094"/>
            </a:xfrm>
            <a:prstGeom prst="rect">
              <a:avLst/>
            </a:prstGeom>
          </p:spPr>
          <p:txBody>
            <a:bodyPr wrap="square">
              <a:spAutoFit/>
            </a:bodyPr>
            <a:lstStyle/>
            <a:p>
              <a:pPr>
                <a:lnSpc>
                  <a:spcPct val="130000"/>
                </a:lnSpc>
              </a:pPr>
              <a:r>
                <a:rPr lang="zh-CN" altLang="en-US" sz="1400" dirty="0">
                  <a:solidFill>
                    <a:srgbClr val="000000">
                      <a:lumMod val="75000"/>
                      <a:lumOff val="25000"/>
                    </a:srgbClr>
                  </a:solidFill>
                  <a:latin typeface="微软雅黑" charset="0"/>
                  <a:ea typeface="微软雅黑" charset="0"/>
                </a:rPr>
                <a:t>网络传输</a:t>
              </a:r>
              <a:endParaRPr lang="en-US" altLang="zh-CN" sz="1400" dirty="0">
                <a:solidFill>
                  <a:srgbClr val="000000">
                    <a:lumMod val="75000"/>
                    <a:lumOff val="25000"/>
                  </a:srgbClr>
                </a:solidFill>
                <a:latin typeface="微软雅黑" charset="0"/>
                <a:ea typeface="微软雅黑" charset="0"/>
              </a:endParaRPr>
            </a:p>
          </p:txBody>
        </p:sp>
      </p:grpSp>
      <p:sp>
        <p:nvSpPr>
          <p:cNvPr id="65" name="矩形 64">
            <a:extLst>
              <a:ext uri="{FF2B5EF4-FFF2-40B4-BE49-F238E27FC236}">
                <a16:creationId xmlns:a16="http://schemas.microsoft.com/office/drawing/2014/main" id="{3933EFDB-ED7F-E745-A283-D13CD96BE99F}"/>
              </a:ext>
            </a:extLst>
          </p:cNvPr>
          <p:cNvSpPr/>
          <p:nvPr/>
        </p:nvSpPr>
        <p:spPr>
          <a:xfrm>
            <a:off x="530279" y="2413272"/>
            <a:ext cx="3546625" cy="400110"/>
          </a:xfrm>
          <a:prstGeom prst="rect">
            <a:avLst/>
          </a:prstGeom>
        </p:spPr>
        <p:txBody>
          <a:bodyPr wrap="square">
            <a:spAutoFit/>
          </a:bodyPr>
          <a:lstStyle/>
          <a:p>
            <a:r>
              <a:rPr lang="zh-CN" altLang="en-US" sz="2000" b="1" dirty="0">
                <a:solidFill>
                  <a:srgbClr val="000000">
                    <a:lumMod val="75000"/>
                    <a:lumOff val="25000"/>
                  </a:srgbClr>
                </a:solidFill>
                <a:latin typeface="微软雅黑"/>
                <a:ea typeface="微软雅黑"/>
              </a:rPr>
              <a:t>离线语音交互系统</a:t>
            </a:r>
          </a:p>
        </p:txBody>
      </p:sp>
      <p:cxnSp>
        <p:nvCxnSpPr>
          <p:cNvPr id="66" name="直接连接符 20">
            <a:extLst>
              <a:ext uri="{FF2B5EF4-FFF2-40B4-BE49-F238E27FC236}">
                <a16:creationId xmlns:a16="http://schemas.microsoft.com/office/drawing/2014/main" id="{6DB01C04-338E-224A-9583-D73D906F1F5D}"/>
              </a:ext>
            </a:extLst>
          </p:cNvPr>
          <p:cNvCxnSpPr>
            <a:cxnSpLocks/>
          </p:cNvCxnSpPr>
          <p:nvPr/>
        </p:nvCxnSpPr>
        <p:spPr>
          <a:xfrm flipH="1">
            <a:off x="386195" y="2445451"/>
            <a:ext cx="9139" cy="1544206"/>
          </a:xfrm>
          <a:prstGeom prst="line">
            <a:avLst/>
          </a:prstGeom>
          <a:noFill/>
          <a:ln w="76200" cap="flat" cmpd="sng" algn="ctr">
            <a:solidFill>
              <a:schemeClr val="accent1"/>
            </a:solidFill>
            <a:prstDash val="solid"/>
            <a:miter lim="800000"/>
          </a:ln>
          <a:effectLst/>
        </p:spPr>
      </p:cxnSp>
      <p:sp>
        <p:nvSpPr>
          <p:cNvPr id="67" name="矩形 66">
            <a:extLst>
              <a:ext uri="{FF2B5EF4-FFF2-40B4-BE49-F238E27FC236}">
                <a16:creationId xmlns:a16="http://schemas.microsoft.com/office/drawing/2014/main" id="{D21F85A6-8C8E-E348-8B1B-7C11B9224D44}"/>
              </a:ext>
            </a:extLst>
          </p:cNvPr>
          <p:cNvSpPr/>
          <p:nvPr/>
        </p:nvSpPr>
        <p:spPr>
          <a:xfrm>
            <a:off x="573465" y="2794971"/>
            <a:ext cx="4408393" cy="1137556"/>
          </a:xfrm>
          <a:prstGeom prst="rect">
            <a:avLst/>
          </a:prstGeom>
        </p:spPr>
        <p:txBody>
          <a:bodyPr wrap="square">
            <a:spAutoFit/>
          </a:bodyPr>
          <a:lstStyle/>
          <a:p>
            <a:pPr>
              <a:lnSpc>
                <a:spcPct val="130000"/>
              </a:lnSpc>
            </a:pPr>
            <a:r>
              <a:rPr lang="en-US" altLang="zh-CN" dirty="0">
                <a:solidFill>
                  <a:srgbClr val="000000">
                    <a:lumMod val="75000"/>
                    <a:lumOff val="25000"/>
                  </a:srgbClr>
                </a:solidFill>
                <a:latin typeface="微软雅黑" charset="0"/>
                <a:ea typeface="微软雅黑" charset="0"/>
              </a:rPr>
              <a:t>DSP</a:t>
            </a:r>
            <a:r>
              <a:rPr lang="zh-CN" altLang="en-US" dirty="0">
                <a:solidFill>
                  <a:srgbClr val="000000">
                    <a:lumMod val="75000"/>
                    <a:lumOff val="25000"/>
                  </a:srgbClr>
                </a:solidFill>
                <a:latin typeface="微软雅黑" charset="0"/>
                <a:ea typeface="微软雅黑" charset="0"/>
              </a:rPr>
              <a:t>客户端</a:t>
            </a:r>
            <a:endParaRPr lang="en-US" altLang="zh-CN" dirty="0">
              <a:solidFill>
                <a:srgbClr val="000000">
                  <a:lumMod val="75000"/>
                  <a:lumOff val="25000"/>
                </a:srgbClr>
              </a:solidFill>
              <a:latin typeface="微软雅黑" charset="0"/>
              <a:ea typeface="微软雅黑" charset="0"/>
            </a:endParaRPr>
          </a:p>
          <a:p>
            <a:pPr>
              <a:lnSpc>
                <a:spcPct val="130000"/>
              </a:lnSpc>
            </a:pPr>
            <a:r>
              <a:rPr lang="zh-CN" altLang="en-US" dirty="0">
                <a:solidFill>
                  <a:srgbClr val="000000">
                    <a:lumMod val="75000"/>
                    <a:lumOff val="25000"/>
                  </a:srgbClr>
                </a:solidFill>
                <a:latin typeface="微软雅黑" charset="0"/>
                <a:ea typeface="微软雅黑" charset="0"/>
              </a:rPr>
              <a:t>收集并发送语音</a:t>
            </a:r>
            <a:endParaRPr lang="en-US" altLang="zh-CN" dirty="0">
              <a:solidFill>
                <a:srgbClr val="000000">
                  <a:lumMod val="75000"/>
                  <a:lumOff val="25000"/>
                </a:srgbClr>
              </a:solidFill>
              <a:latin typeface="微软雅黑" charset="0"/>
              <a:ea typeface="微软雅黑" charset="0"/>
            </a:endParaRPr>
          </a:p>
          <a:p>
            <a:pPr>
              <a:lnSpc>
                <a:spcPct val="130000"/>
              </a:lnSpc>
            </a:pPr>
            <a:r>
              <a:rPr lang="zh-CN" altLang="en-US" dirty="0">
                <a:solidFill>
                  <a:srgbClr val="000000">
                    <a:lumMod val="75000"/>
                    <a:lumOff val="25000"/>
                  </a:srgbClr>
                </a:solidFill>
                <a:latin typeface="微软雅黑" charset="0"/>
                <a:ea typeface="微软雅黑" charset="0"/>
              </a:rPr>
              <a:t>孤立词识别、简单应答、合成语音</a:t>
            </a:r>
            <a:endParaRPr lang="en-US" altLang="zh-CN" dirty="0">
              <a:solidFill>
                <a:srgbClr val="000000">
                  <a:lumMod val="75000"/>
                  <a:lumOff val="25000"/>
                </a:srgbClr>
              </a:solidFill>
              <a:latin typeface="微软雅黑" charset="0"/>
              <a:ea typeface="微软雅黑" charset="0"/>
            </a:endParaRPr>
          </a:p>
        </p:txBody>
      </p:sp>
      <p:sp>
        <p:nvSpPr>
          <p:cNvPr id="71" name="矩形 70">
            <a:extLst>
              <a:ext uri="{FF2B5EF4-FFF2-40B4-BE49-F238E27FC236}">
                <a16:creationId xmlns:a16="http://schemas.microsoft.com/office/drawing/2014/main" id="{86BAE5A7-52CE-D845-B06F-5F9F937A142E}"/>
              </a:ext>
            </a:extLst>
          </p:cNvPr>
          <p:cNvSpPr/>
          <p:nvPr/>
        </p:nvSpPr>
        <p:spPr>
          <a:xfrm>
            <a:off x="551197" y="4369802"/>
            <a:ext cx="3546625" cy="400110"/>
          </a:xfrm>
          <a:prstGeom prst="rect">
            <a:avLst/>
          </a:prstGeom>
        </p:spPr>
        <p:txBody>
          <a:bodyPr wrap="square">
            <a:spAutoFit/>
          </a:bodyPr>
          <a:lstStyle/>
          <a:p>
            <a:r>
              <a:rPr lang="zh-CN" altLang="en-US" sz="2000" b="1" dirty="0">
                <a:solidFill>
                  <a:srgbClr val="000000">
                    <a:lumMod val="75000"/>
                    <a:lumOff val="25000"/>
                  </a:srgbClr>
                </a:solidFill>
                <a:latin typeface="微软雅黑"/>
                <a:ea typeface="微软雅黑"/>
              </a:rPr>
              <a:t>在线语音交互系统</a:t>
            </a:r>
          </a:p>
        </p:txBody>
      </p:sp>
      <p:cxnSp>
        <p:nvCxnSpPr>
          <p:cNvPr id="72" name="直接连接符 20">
            <a:extLst>
              <a:ext uri="{FF2B5EF4-FFF2-40B4-BE49-F238E27FC236}">
                <a16:creationId xmlns:a16="http://schemas.microsoft.com/office/drawing/2014/main" id="{BC7BD2A3-9709-F14B-9CBC-1620666C5E58}"/>
              </a:ext>
            </a:extLst>
          </p:cNvPr>
          <p:cNvCxnSpPr>
            <a:cxnSpLocks/>
          </p:cNvCxnSpPr>
          <p:nvPr/>
        </p:nvCxnSpPr>
        <p:spPr>
          <a:xfrm>
            <a:off x="416252" y="4401981"/>
            <a:ext cx="0" cy="1558369"/>
          </a:xfrm>
          <a:prstGeom prst="line">
            <a:avLst/>
          </a:prstGeom>
          <a:noFill/>
          <a:ln w="76200" cap="flat" cmpd="sng" algn="ctr">
            <a:solidFill>
              <a:schemeClr val="accent1"/>
            </a:solidFill>
            <a:prstDash val="solid"/>
            <a:miter lim="800000"/>
          </a:ln>
          <a:effectLst/>
        </p:spPr>
      </p:cxnSp>
      <p:sp>
        <p:nvSpPr>
          <p:cNvPr id="73" name="矩形 72">
            <a:extLst>
              <a:ext uri="{FF2B5EF4-FFF2-40B4-BE49-F238E27FC236}">
                <a16:creationId xmlns:a16="http://schemas.microsoft.com/office/drawing/2014/main" id="{5FFA71DB-D1EA-C54F-805E-2A6ABAFEA3FA}"/>
              </a:ext>
            </a:extLst>
          </p:cNvPr>
          <p:cNvSpPr/>
          <p:nvPr/>
        </p:nvSpPr>
        <p:spPr>
          <a:xfrm>
            <a:off x="594383" y="4751501"/>
            <a:ext cx="4408393" cy="1137556"/>
          </a:xfrm>
          <a:prstGeom prst="rect">
            <a:avLst/>
          </a:prstGeom>
        </p:spPr>
        <p:txBody>
          <a:bodyPr wrap="square">
            <a:spAutoFit/>
          </a:bodyPr>
          <a:lstStyle/>
          <a:p>
            <a:pPr>
              <a:lnSpc>
                <a:spcPct val="130000"/>
              </a:lnSpc>
            </a:pPr>
            <a:r>
              <a:rPr lang="zh-CN" altLang="en-US" dirty="0">
                <a:solidFill>
                  <a:srgbClr val="000000">
                    <a:lumMod val="75000"/>
                    <a:lumOff val="25000"/>
                  </a:srgbClr>
                </a:solidFill>
                <a:latin typeface="微软雅黑" charset="0"/>
                <a:ea typeface="微软雅黑" charset="0"/>
              </a:rPr>
              <a:t>服务器端</a:t>
            </a:r>
            <a:endParaRPr lang="en-US" altLang="zh-CN" dirty="0">
              <a:solidFill>
                <a:srgbClr val="000000">
                  <a:lumMod val="75000"/>
                  <a:lumOff val="25000"/>
                </a:srgbClr>
              </a:solidFill>
              <a:latin typeface="微软雅黑" charset="0"/>
              <a:ea typeface="微软雅黑" charset="0"/>
            </a:endParaRPr>
          </a:p>
          <a:p>
            <a:pPr>
              <a:lnSpc>
                <a:spcPct val="130000"/>
              </a:lnSpc>
            </a:pPr>
            <a:r>
              <a:rPr lang="zh-CN" altLang="en-US" dirty="0">
                <a:solidFill>
                  <a:srgbClr val="000000">
                    <a:lumMod val="75000"/>
                    <a:lumOff val="25000"/>
                  </a:srgbClr>
                </a:solidFill>
                <a:latin typeface="微软雅黑" charset="0"/>
                <a:ea typeface="微软雅黑" charset="0"/>
              </a:rPr>
              <a:t>请求音频文件、发送应答音频</a:t>
            </a:r>
            <a:endParaRPr lang="en-US" altLang="zh-CN" dirty="0">
              <a:solidFill>
                <a:srgbClr val="000000">
                  <a:lumMod val="75000"/>
                  <a:lumOff val="25000"/>
                </a:srgbClr>
              </a:solidFill>
              <a:latin typeface="微软雅黑" charset="0"/>
              <a:ea typeface="微软雅黑" charset="0"/>
            </a:endParaRPr>
          </a:p>
          <a:p>
            <a:pPr>
              <a:lnSpc>
                <a:spcPct val="130000"/>
              </a:lnSpc>
            </a:pPr>
            <a:r>
              <a:rPr lang="zh-CN" altLang="en-US" dirty="0">
                <a:solidFill>
                  <a:srgbClr val="000000">
                    <a:lumMod val="75000"/>
                    <a:lumOff val="25000"/>
                  </a:srgbClr>
                </a:solidFill>
                <a:latin typeface="微软雅黑" charset="0"/>
                <a:ea typeface="微软雅黑" charset="0"/>
              </a:rPr>
              <a:t>连续语音识别、</a:t>
            </a:r>
            <a:r>
              <a:rPr lang="en-US" altLang="zh-CN" dirty="0" err="1">
                <a:solidFill>
                  <a:srgbClr val="000000">
                    <a:lumMod val="75000"/>
                    <a:lumOff val="25000"/>
                  </a:srgbClr>
                </a:solidFill>
                <a:latin typeface="微软雅黑" charset="0"/>
                <a:ea typeface="微软雅黑" charset="0"/>
              </a:rPr>
              <a:t>PyAIML</a:t>
            </a:r>
            <a:r>
              <a:rPr lang="zh-CN" altLang="en-US" dirty="0">
                <a:solidFill>
                  <a:srgbClr val="000000">
                    <a:lumMod val="75000"/>
                    <a:lumOff val="25000"/>
                  </a:srgbClr>
                </a:solidFill>
                <a:latin typeface="微软雅黑" charset="0"/>
                <a:ea typeface="微软雅黑" charset="0"/>
              </a:rPr>
              <a:t>、合成语音</a:t>
            </a:r>
            <a:endParaRPr lang="en-US" altLang="zh-CN" dirty="0">
              <a:solidFill>
                <a:srgbClr val="000000">
                  <a:lumMod val="75000"/>
                  <a:lumOff val="25000"/>
                </a:srgbClr>
              </a:solidFill>
              <a:latin typeface="微软雅黑" charset="0"/>
              <a:ea typeface="微软雅黑" charset="0"/>
            </a:endParaRPr>
          </a:p>
        </p:txBody>
      </p:sp>
      <p:grpSp>
        <p:nvGrpSpPr>
          <p:cNvPr id="52" name="组合 51">
            <a:extLst>
              <a:ext uri="{FF2B5EF4-FFF2-40B4-BE49-F238E27FC236}">
                <a16:creationId xmlns:a16="http://schemas.microsoft.com/office/drawing/2014/main" id="{333AB3D5-44B7-4079-A58F-B813639157C6}"/>
              </a:ext>
            </a:extLst>
          </p:cNvPr>
          <p:cNvGrpSpPr/>
          <p:nvPr/>
        </p:nvGrpSpPr>
        <p:grpSpPr>
          <a:xfrm>
            <a:off x="0" y="6340495"/>
            <a:ext cx="12192000" cy="509624"/>
            <a:chOff x="0" y="6340495"/>
            <a:chExt cx="12192000" cy="509624"/>
          </a:xfrm>
        </p:grpSpPr>
        <p:sp>
          <p:nvSpPr>
            <p:cNvPr id="54" name="矩形 53"/>
            <p:cNvSpPr/>
            <p:nvPr/>
          </p:nvSpPr>
          <p:spPr>
            <a:xfrm>
              <a:off x="0" y="6340495"/>
              <a:ext cx="12192000" cy="50962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p>
          </p:txBody>
        </p:sp>
        <p:sp>
          <p:nvSpPr>
            <p:cNvPr id="62" name="矩形 61"/>
            <p:cNvSpPr/>
            <p:nvPr/>
          </p:nvSpPr>
          <p:spPr>
            <a:xfrm>
              <a:off x="10119053" y="6420406"/>
              <a:ext cx="2009200" cy="335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p>
          </p:txBody>
        </p:sp>
        <p:sp>
          <p:nvSpPr>
            <p:cNvPr id="68" name="文本框 67"/>
            <p:cNvSpPr txBox="1"/>
            <p:nvPr/>
          </p:nvSpPr>
          <p:spPr>
            <a:xfrm>
              <a:off x="355485" y="6420406"/>
              <a:ext cx="1936638"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语音是什么</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3037235" y="6436540"/>
              <a:ext cx="1838173"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语音识别技术</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70" name="文本框 69"/>
            <p:cNvSpPr txBox="1"/>
            <p:nvPr/>
          </p:nvSpPr>
          <p:spPr>
            <a:xfrm>
              <a:off x="5390484" y="6434920"/>
              <a:ext cx="1838173"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语音识别工具</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74" name="文本框 73"/>
            <p:cNvSpPr txBox="1"/>
            <p:nvPr/>
          </p:nvSpPr>
          <p:spPr>
            <a:xfrm>
              <a:off x="7796190" y="6420406"/>
              <a:ext cx="1872274"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语音识别应用</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75" name="文本框 74"/>
            <p:cNvSpPr txBox="1"/>
            <p:nvPr/>
          </p:nvSpPr>
          <p:spPr>
            <a:xfrm>
              <a:off x="10106217" y="6420406"/>
              <a:ext cx="1953681" cy="337825"/>
            </a:xfrm>
            <a:prstGeom prst="rect">
              <a:avLst/>
            </a:prstGeom>
            <a:noFill/>
          </p:spPr>
          <p:txBody>
            <a:bodyPr wrap="square" rtlCol="0">
              <a:spAutoFit/>
            </a:bodyPr>
            <a:lstStyle/>
            <a:p>
              <a:pPr algn="ctr"/>
              <a:r>
                <a:rPr lang="zh-CN" altLang="en-US" sz="1600" spc="300" dirty="0" smtClean="0">
                  <a:solidFill>
                    <a:srgbClr val="666666"/>
                  </a:solidFill>
                  <a:latin typeface="微软雅黑" panose="020B0503020204020204" pitchFamily="34" charset="-122"/>
                  <a:ea typeface="微软雅黑" panose="020B0503020204020204" pitchFamily="34" charset="-122"/>
                </a:rPr>
                <a:t>项目示例</a:t>
              </a:r>
              <a:endParaRPr lang="zh-HK" altLang="en-US" sz="1600" spc="300" dirty="0">
                <a:solidFill>
                  <a:srgbClr val="666666"/>
                </a:solidFill>
                <a:latin typeface="微软雅黑" panose="020B0503020204020204" pitchFamily="34" charset="-122"/>
                <a:ea typeface="微软雅黑" panose="020B0503020204020204" pitchFamily="34" charset="-122"/>
              </a:endParaRPr>
            </a:p>
          </p:txBody>
        </p:sp>
        <p:cxnSp>
          <p:nvCxnSpPr>
            <p:cNvPr id="76" name="直接连接符 75"/>
            <p:cNvCxnSpPr/>
            <p:nvPr/>
          </p:nvCxnSpPr>
          <p:spPr>
            <a:xfrm>
              <a:off x="2576452" y="6426395"/>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5132372" y="6426395"/>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7528635" y="6432159"/>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0055526" y="6423513"/>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84533321"/>
      </p:ext>
    </p:extLst>
  </p:cSld>
  <p:clrMapOvr>
    <a:masterClrMapping/>
  </p:clrMapOvr>
  <p:transition>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a:extLst>
              <a:ext uri="{FF2B5EF4-FFF2-40B4-BE49-F238E27FC236}">
                <a16:creationId xmlns:a16="http://schemas.microsoft.com/office/drawing/2014/main" id="{E926053B-544B-41D0-BCE0-14303BEF1BE6}"/>
              </a:ext>
            </a:extLst>
          </p:cNvPr>
          <p:cNvGrpSpPr/>
          <p:nvPr/>
        </p:nvGrpSpPr>
        <p:grpSpPr>
          <a:xfrm>
            <a:off x="341679" y="202796"/>
            <a:ext cx="11718227" cy="764055"/>
            <a:chOff x="-1156921" y="761596"/>
            <a:chExt cx="11718227" cy="764055"/>
          </a:xfrm>
        </p:grpSpPr>
        <p:sp>
          <p:nvSpPr>
            <p:cNvPr id="86" name="半闭框 85">
              <a:extLst>
                <a:ext uri="{FF2B5EF4-FFF2-40B4-BE49-F238E27FC236}">
                  <a16:creationId xmlns:a16="http://schemas.microsoft.com/office/drawing/2014/main" id="{7C548FD0-97E4-4488-B218-D93F70D81FF5}"/>
                </a:ext>
              </a:extLst>
            </p:cNvPr>
            <p:cNvSpPr/>
            <p:nvPr/>
          </p:nvSpPr>
          <p:spPr>
            <a:xfrm>
              <a:off x="-1156921" y="761596"/>
              <a:ext cx="1217337" cy="764055"/>
            </a:xfrm>
            <a:prstGeom prst="halfFrame">
              <a:avLst>
                <a:gd name="adj1" fmla="val 13473"/>
                <a:gd name="adj2" fmla="val 120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87" name="组合 86">
              <a:extLst>
                <a:ext uri="{FF2B5EF4-FFF2-40B4-BE49-F238E27FC236}">
                  <a16:creationId xmlns:a16="http://schemas.microsoft.com/office/drawing/2014/main" id="{63CEDA2A-6710-4A90-9269-DA102CD8C418}"/>
                </a:ext>
              </a:extLst>
            </p:cNvPr>
            <p:cNvGrpSpPr/>
            <p:nvPr/>
          </p:nvGrpSpPr>
          <p:grpSpPr>
            <a:xfrm>
              <a:off x="8694314" y="845249"/>
              <a:ext cx="1866992" cy="457021"/>
              <a:chOff x="8301813" y="450835"/>
              <a:chExt cx="2456035" cy="601216"/>
            </a:xfrm>
          </p:grpSpPr>
          <p:sp>
            <p:nvSpPr>
              <p:cNvPr id="88" name="椭圆 87">
                <a:extLst>
                  <a:ext uri="{FF2B5EF4-FFF2-40B4-BE49-F238E27FC236}">
                    <a16:creationId xmlns:a16="http://schemas.microsoft.com/office/drawing/2014/main" id="{45DEC001-EEDE-4925-B3F7-70E089949023}"/>
                  </a:ext>
                </a:extLst>
              </p:cNvPr>
              <p:cNvSpPr/>
              <p:nvPr/>
            </p:nvSpPr>
            <p:spPr>
              <a:xfrm>
                <a:off x="8313338" y="456236"/>
                <a:ext cx="595817" cy="595815"/>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400" b="1" dirty="0">
                  <a:latin typeface="微软雅黑" panose="020B0503020204020204" pitchFamily="34" charset="-122"/>
                  <a:ea typeface="微软雅黑" panose="020B0503020204020204" pitchFamily="34" charset="-122"/>
                </a:endParaRPr>
              </a:p>
            </p:txBody>
          </p:sp>
          <p:grpSp>
            <p:nvGrpSpPr>
              <p:cNvPr id="89" name="组合 88">
                <a:extLst>
                  <a:ext uri="{FF2B5EF4-FFF2-40B4-BE49-F238E27FC236}">
                    <a16:creationId xmlns:a16="http://schemas.microsoft.com/office/drawing/2014/main" id="{D63C166C-AFE3-48E8-AA5A-DEA2CC817881}"/>
                  </a:ext>
                </a:extLst>
              </p:cNvPr>
              <p:cNvGrpSpPr/>
              <p:nvPr/>
            </p:nvGrpSpPr>
            <p:grpSpPr>
              <a:xfrm>
                <a:off x="8301813" y="450835"/>
                <a:ext cx="2456035" cy="562737"/>
                <a:chOff x="8301813" y="450835"/>
                <a:chExt cx="2456035" cy="562737"/>
              </a:xfrm>
            </p:grpSpPr>
            <p:sp>
              <p:nvSpPr>
                <p:cNvPr id="90" name="文本框 89">
                  <a:extLst>
                    <a:ext uri="{FF2B5EF4-FFF2-40B4-BE49-F238E27FC236}">
                      <a16:creationId xmlns:a16="http://schemas.microsoft.com/office/drawing/2014/main" id="{08FA9215-3017-4949-942C-D03475B1FE28}"/>
                    </a:ext>
                  </a:extLst>
                </p:cNvPr>
                <p:cNvSpPr txBox="1"/>
                <p:nvPr/>
              </p:nvSpPr>
              <p:spPr>
                <a:xfrm>
                  <a:off x="8982464" y="568201"/>
                  <a:ext cx="1775384" cy="445371"/>
                </a:xfrm>
                <a:prstGeom prst="rect">
                  <a:avLst/>
                </a:prstGeom>
                <a:noFill/>
              </p:spPr>
              <p:txBody>
                <a:bodyPr wrap="square" rtlCol="0">
                  <a:spAutoFit/>
                </a:bodyPr>
                <a:lstStyle/>
                <a:p>
                  <a:r>
                    <a:rPr lang="zh-CN" altLang="en-US" sz="1600" b="1" spc="300" dirty="0">
                      <a:solidFill>
                        <a:srgbClr val="0174AB"/>
                      </a:solidFill>
                      <a:latin typeface="微软雅黑" panose="020B0503020204020204" pitchFamily="34" charset="-122"/>
                      <a:ea typeface="微软雅黑" panose="020B0503020204020204" pitchFamily="34" charset="-122"/>
                    </a:rPr>
                    <a:t>同济大学</a:t>
                  </a:r>
                  <a:endParaRPr lang="zh-HK" altLang="en-US" sz="1600" b="1" spc="300" dirty="0">
                    <a:solidFill>
                      <a:srgbClr val="0174AB"/>
                    </a:solidFill>
                    <a:latin typeface="微软雅黑" panose="020B0503020204020204" pitchFamily="34" charset="-122"/>
                    <a:ea typeface="微软雅黑" panose="020B0503020204020204" pitchFamily="34" charset="-122"/>
                  </a:endParaRPr>
                </a:p>
              </p:txBody>
            </p:sp>
            <p:pic>
              <p:nvPicPr>
                <p:cNvPr id="91" name="图片 90">
                  <a:extLst>
                    <a:ext uri="{FF2B5EF4-FFF2-40B4-BE49-F238E27FC236}">
                      <a16:creationId xmlns:a16="http://schemas.microsoft.com/office/drawing/2014/main" id="{A435AFCF-A4E2-4C16-9F83-8B18C8029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1813" y="450835"/>
                  <a:ext cx="618880" cy="562734"/>
                </a:xfrm>
                <a:prstGeom prst="rect">
                  <a:avLst/>
                </a:prstGeom>
              </p:spPr>
            </p:pic>
          </p:grpSp>
        </p:grpSp>
      </p:grpSp>
      <p:sp>
        <p:nvSpPr>
          <p:cNvPr id="58" name="矩形 57">
            <a:extLst>
              <a:ext uri="{FF2B5EF4-FFF2-40B4-BE49-F238E27FC236}">
                <a16:creationId xmlns:a16="http://schemas.microsoft.com/office/drawing/2014/main" id="{F2A7EA18-39A8-4DD4-BBEA-E83149CB821E}"/>
              </a:ext>
            </a:extLst>
          </p:cNvPr>
          <p:cNvSpPr/>
          <p:nvPr/>
        </p:nvSpPr>
        <p:spPr>
          <a:xfrm>
            <a:off x="645032" y="415816"/>
            <a:ext cx="6865890" cy="584775"/>
          </a:xfrm>
          <a:prstGeom prst="rect">
            <a:avLst/>
          </a:prstGeom>
        </p:spPr>
        <p:txBody>
          <a:bodyPr wrap="square">
            <a:spAutoFit/>
          </a:bodyPr>
          <a:lstStyle/>
          <a:p>
            <a:r>
              <a:rPr lang="en-US" altLang="zh-CN" sz="3200" b="1" dirty="0">
                <a:solidFill>
                  <a:schemeClr val="accent1">
                    <a:lumMod val="75000"/>
                  </a:schemeClr>
                </a:solidFill>
                <a:latin typeface="微软雅黑"/>
                <a:ea typeface="微软雅黑"/>
              </a:rPr>
              <a:t>2</a:t>
            </a:r>
            <a:r>
              <a:rPr lang="zh-CN" altLang="en-US" sz="3200" b="1" dirty="0">
                <a:solidFill>
                  <a:schemeClr val="accent1">
                    <a:lumMod val="75000"/>
                  </a:schemeClr>
                </a:solidFill>
                <a:latin typeface="微软雅黑"/>
                <a:ea typeface="微软雅黑"/>
              </a:rPr>
              <a:t>：低信噪比下的语音识别应答系统</a:t>
            </a:r>
          </a:p>
        </p:txBody>
      </p:sp>
      <p:grpSp>
        <p:nvGrpSpPr>
          <p:cNvPr id="27" name="组合 26">
            <a:extLst>
              <a:ext uri="{FF2B5EF4-FFF2-40B4-BE49-F238E27FC236}">
                <a16:creationId xmlns:a16="http://schemas.microsoft.com/office/drawing/2014/main" id="{622F8F42-520D-47CA-A3AA-AC42E51DB1DE}"/>
              </a:ext>
            </a:extLst>
          </p:cNvPr>
          <p:cNvGrpSpPr/>
          <p:nvPr/>
        </p:nvGrpSpPr>
        <p:grpSpPr>
          <a:xfrm>
            <a:off x="356193" y="1300965"/>
            <a:ext cx="3218825" cy="400110"/>
            <a:chOff x="390126" y="1414766"/>
            <a:chExt cx="3218825" cy="400110"/>
          </a:xfrm>
        </p:grpSpPr>
        <p:cxnSp>
          <p:nvCxnSpPr>
            <p:cNvPr id="30" name="直接连接符 20">
              <a:extLst>
                <a:ext uri="{FF2B5EF4-FFF2-40B4-BE49-F238E27FC236}">
                  <a16:creationId xmlns:a16="http://schemas.microsoft.com/office/drawing/2014/main" id="{A9AF98E6-02ED-4BF9-AEF9-C2D7BFD15C96}"/>
                </a:ext>
              </a:extLst>
            </p:cNvPr>
            <p:cNvCxnSpPr>
              <a:cxnSpLocks/>
            </p:cNvCxnSpPr>
            <p:nvPr/>
          </p:nvCxnSpPr>
          <p:spPr>
            <a:xfrm>
              <a:off x="390126" y="1457101"/>
              <a:ext cx="0" cy="357775"/>
            </a:xfrm>
            <a:prstGeom prst="line">
              <a:avLst/>
            </a:prstGeom>
            <a:noFill/>
            <a:ln w="76200" cap="flat" cmpd="sng" algn="ctr">
              <a:solidFill>
                <a:schemeClr val="accent1"/>
              </a:solidFill>
              <a:prstDash val="solid"/>
              <a:miter lim="800000"/>
            </a:ln>
            <a:effectLst/>
          </p:spPr>
        </p:cxnSp>
        <p:sp>
          <p:nvSpPr>
            <p:cNvPr id="31" name="矩形 30">
              <a:extLst>
                <a:ext uri="{FF2B5EF4-FFF2-40B4-BE49-F238E27FC236}">
                  <a16:creationId xmlns:a16="http://schemas.microsoft.com/office/drawing/2014/main" id="{574D844D-D08F-4690-95BE-F00387CC7E56}"/>
                </a:ext>
              </a:extLst>
            </p:cNvPr>
            <p:cNvSpPr/>
            <p:nvPr/>
          </p:nvSpPr>
          <p:spPr>
            <a:xfrm>
              <a:off x="502015" y="1414766"/>
              <a:ext cx="3106936" cy="400110"/>
            </a:xfrm>
            <a:prstGeom prst="rect">
              <a:avLst/>
            </a:prstGeom>
          </p:spPr>
          <p:txBody>
            <a:bodyPr wrap="square">
              <a:spAutoFit/>
            </a:bodyPr>
            <a:lstStyle/>
            <a:p>
              <a:r>
                <a:rPr lang="zh-CN" altLang="en-US" sz="2000" b="1" dirty="0" smtClean="0">
                  <a:solidFill>
                    <a:srgbClr val="000000">
                      <a:lumMod val="75000"/>
                      <a:lumOff val="25000"/>
                    </a:srgbClr>
                  </a:solidFill>
                  <a:latin typeface="微软雅黑"/>
                  <a:ea typeface="微软雅黑"/>
                </a:rPr>
                <a:t>视频</a:t>
              </a:r>
              <a:r>
                <a:rPr lang="zh-CN" altLang="en-US" sz="2000" b="1" dirty="0">
                  <a:solidFill>
                    <a:srgbClr val="000000">
                      <a:lumMod val="75000"/>
                      <a:lumOff val="25000"/>
                    </a:srgbClr>
                  </a:solidFill>
                  <a:latin typeface="微软雅黑"/>
                  <a:ea typeface="微软雅黑"/>
                </a:rPr>
                <a:t>演示</a:t>
              </a:r>
            </a:p>
          </p:txBody>
        </p:sp>
      </p:grpSp>
      <p:grpSp>
        <p:nvGrpSpPr>
          <p:cNvPr id="32" name="组合 31">
            <a:extLst>
              <a:ext uri="{FF2B5EF4-FFF2-40B4-BE49-F238E27FC236}">
                <a16:creationId xmlns:a16="http://schemas.microsoft.com/office/drawing/2014/main" id="{333AB3D5-44B7-4079-A58F-B813639157C6}"/>
              </a:ext>
            </a:extLst>
          </p:cNvPr>
          <p:cNvGrpSpPr/>
          <p:nvPr/>
        </p:nvGrpSpPr>
        <p:grpSpPr>
          <a:xfrm>
            <a:off x="0" y="6340495"/>
            <a:ext cx="12192000" cy="509624"/>
            <a:chOff x="0" y="6340495"/>
            <a:chExt cx="12192000" cy="509624"/>
          </a:xfrm>
        </p:grpSpPr>
        <p:sp>
          <p:nvSpPr>
            <p:cNvPr id="33" name="矩形 32"/>
            <p:cNvSpPr/>
            <p:nvPr/>
          </p:nvSpPr>
          <p:spPr>
            <a:xfrm>
              <a:off x="0" y="6340495"/>
              <a:ext cx="12192000" cy="50962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p>
          </p:txBody>
        </p:sp>
        <p:sp>
          <p:nvSpPr>
            <p:cNvPr id="34" name="矩形 33"/>
            <p:cNvSpPr/>
            <p:nvPr/>
          </p:nvSpPr>
          <p:spPr>
            <a:xfrm>
              <a:off x="10119053" y="6420406"/>
              <a:ext cx="2009200" cy="335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p>
          </p:txBody>
        </p:sp>
        <p:sp>
          <p:nvSpPr>
            <p:cNvPr id="35" name="文本框 34"/>
            <p:cNvSpPr txBox="1"/>
            <p:nvPr/>
          </p:nvSpPr>
          <p:spPr>
            <a:xfrm>
              <a:off x="355485" y="6420406"/>
              <a:ext cx="1936638"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语音是什么</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3037235" y="6436540"/>
              <a:ext cx="1838173"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语音识别技术</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5390484" y="6434920"/>
              <a:ext cx="1838173"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语音识别工具</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7796190" y="6420406"/>
              <a:ext cx="1872274"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语音识别应用</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10106217" y="6420406"/>
              <a:ext cx="1953681" cy="337825"/>
            </a:xfrm>
            <a:prstGeom prst="rect">
              <a:avLst/>
            </a:prstGeom>
            <a:noFill/>
          </p:spPr>
          <p:txBody>
            <a:bodyPr wrap="square" rtlCol="0">
              <a:spAutoFit/>
            </a:bodyPr>
            <a:lstStyle/>
            <a:p>
              <a:pPr algn="ctr"/>
              <a:r>
                <a:rPr lang="zh-CN" altLang="en-US" sz="1600" spc="300" dirty="0" smtClean="0">
                  <a:solidFill>
                    <a:srgbClr val="666666"/>
                  </a:solidFill>
                  <a:latin typeface="微软雅黑" panose="020B0503020204020204" pitchFamily="34" charset="-122"/>
                  <a:ea typeface="微软雅黑" panose="020B0503020204020204" pitchFamily="34" charset="-122"/>
                </a:rPr>
                <a:t>项目示例</a:t>
              </a:r>
              <a:endParaRPr lang="zh-HK" altLang="en-US" sz="1600" spc="300" dirty="0">
                <a:solidFill>
                  <a:srgbClr val="666666"/>
                </a:solidFill>
                <a:latin typeface="微软雅黑" panose="020B0503020204020204" pitchFamily="34" charset="-122"/>
                <a:ea typeface="微软雅黑" panose="020B0503020204020204" pitchFamily="34" charset="-122"/>
              </a:endParaRPr>
            </a:p>
          </p:txBody>
        </p:sp>
        <p:cxnSp>
          <p:nvCxnSpPr>
            <p:cNvPr id="40" name="直接连接符 39"/>
            <p:cNvCxnSpPr/>
            <p:nvPr/>
          </p:nvCxnSpPr>
          <p:spPr>
            <a:xfrm>
              <a:off x="2576452" y="6426395"/>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5132372" y="6426395"/>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7528635" y="6432159"/>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0055526" y="6423513"/>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2041476"/>
      </p:ext>
    </p:extLst>
  </p:cSld>
  <p:clrMapOvr>
    <a:masterClrMapping/>
  </p:clrMapOvr>
  <p:transition>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a:extLst>
              <a:ext uri="{FF2B5EF4-FFF2-40B4-BE49-F238E27FC236}">
                <a16:creationId xmlns:a16="http://schemas.microsoft.com/office/drawing/2014/main" id="{0268AAEF-5F8F-4C0B-966F-88A8000D0821}"/>
              </a:ext>
            </a:extLst>
          </p:cNvPr>
          <p:cNvGrpSpPr/>
          <p:nvPr/>
        </p:nvGrpSpPr>
        <p:grpSpPr>
          <a:xfrm>
            <a:off x="341679" y="202796"/>
            <a:ext cx="11718227" cy="797795"/>
            <a:chOff x="-1156921" y="761596"/>
            <a:chExt cx="11718227" cy="797795"/>
          </a:xfrm>
        </p:grpSpPr>
        <p:sp>
          <p:nvSpPr>
            <p:cNvPr id="39" name="矩形 38">
              <a:extLst>
                <a:ext uri="{FF2B5EF4-FFF2-40B4-BE49-F238E27FC236}">
                  <a16:creationId xmlns:a16="http://schemas.microsoft.com/office/drawing/2014/main" id="{F2A7EA18-39A8-4DD4-BBEA-E83149CB821E}"/>
                </a:ext>
              </a:extLst>
            </p:cNvPr>
            <p:cNvSpPr/>
            <p:nvPr/>
          </p:nvSpPr>
          <p:spPr>
            <a:xfrm>
              <a:off x="-853568" y="974616"/>
              <a:ext cx="2753025" cy="584775"/>
            </a:xfrm>
            <a:prstGeom prst="rect">
              <a:avLst/>
            </a:prstGeom>
          </p:spPr>
          <p:txBody>
            <a:bodyPr wrap="square">
              <a:spAutoFit/>
            </a:bodyPr>
            <a:lstStyle/>
            <a:p>
              <a:r>
                <a:rPr lang="zh-CN" altLang="en-US" sz="3200" b="1" dirty="0" smtClean="0">
                  <a:solidFill>
                    <a:schemeClr val="accent1">
                      <a:lumMod val="75000"/>
                    </a:schemeClr>
                  </a:solidFill>
                  <a:latin typeface="微软雅黑"/>
                  <a:ea typeface="微软雅黑"/>
                </a:rPr>
                <a:t>到处都有声音</a:t>
              </a:r>
              <a:endParaRPr lang="zh-CN" altLang="en-US" sz="3600" b="1" dirty="0">
                <a:solidFill>
                  <a:schemeClr val="accent1">
                    <a:lumMod val="75000"/>
                  </a:schemeClr>
                </a:solidFill>
                <a:latin typeface="微软雅黑"/>
                <a:ea typeface="微软雅黑"/>
              </a:endParaRPr>
            </a:p>
          </p:txBody>
        </p:sp>
        <p:sp>
          <p:nvSpPr>
            <p:cNvPr id="5" name="半闭框 4">
              <a:extLst>
                <a:ext uri="{FF2B5EF4-FFF2-40B4-BE49-F238E27FC236}">
                  <a16:creationId xmlns:a16="http://schemas.microsoft.com/office/drawing/2014/main" id="{94AE8FCB-8E1A-4075-9238-E29E0748F14E}"/>
                </a:ext>
              </a:extLst>
            </p:cNvPr>
            <p:cNvSpPr/>
            <p:nvPr/>
          </p:nvSpPr>
          <p:spPr>
            <a:xfrm>
              <a:off x="-1156921" y="761596"/>
              <a:ext cx="1217337" cy="764055"/>
            </a:xfrm>
            <a:prstGeom prst="halfFrame">
              <a:avLst>
                <a:gd name="adj1" fmla="val 13473"/>
                <a:gd name="adj2" fmla="val 120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0" name="组合 59">
              <a:extLst>
                <a:ext uri="{FF2B5EF4-FFF2-40B4-BE49-F238E27FC236}">
                  <a16:creationId xmlns:a16="http://schemas.microsoft.com/office/drawing/2014/main" id="{6D16FAD1-DF92-4348-AA09-949CC9B296E1}"/>
                </a:ext>
              </a:extLst>
            </p:cNvPr>
            <p:cNvGrpSpPr/>
            <p:nvPr/>
          </p:nvGrpSpPr>
          <p:grpSpPr>
            <a:xfrm>
              <a:off x="8694314" y="845249"/>
              <a:ext cx="1866992" cy="457021"/>
              <a:chOff x="8301813" y="450835"/>
              <a:chExt cx="2456035" cy="601216"/>
            </a:xfrm>
          </p:grpSpPr>
          <p:sp>
            <p:nvSpPr>
              <p:cNvPr id="61" name="椭圆 60">
                <a:extLst>
                  <a:ext uri="{FF2B5EF4-FFF2-40B4-BE49-F238E27FC236}">
                    <a16:creationId xmlns:a16="http://schemas.microsoft.com/office/drawing/2014/main" id="{FEC536A2-BD34-4748-86CD-768998247C1D}"/>
                  </a:ext>
                </a:extLst>
              </p:cNvPr>
              <p:cNvSpPr/>
              <p:nvPr/>
            </p:nvSpPr>
            <p:spPr>
              <a:xfrm>
                <a:off x="8313338" y="456236"/>
                <a:ext cx="595817" cy="595815"/>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400" b="1" dirty="0">
                  <a:latin typeface="微软雅黑" panose="020B0503020204020204" pitchFamily="34" charset="-122"/>
                  <a:ea typeface="微软雅黑" panose="020B0503020204020204" pitchFamily="34" charset="-122"/>
                </a:endParaRPr>
              </a:p>
            </p:txBody>
          </p:sp>
          <p:grpSp>
            <p:nvGrpSpPr>
              <p:cNvPr id="62" name="组合 61">
                <a:extLst>
                  <a:ext uri="{FF2B5EF4-FFF2-40B4-BE49-F238E27FC236}">
                    <a16:creationId xmlns:a16="http://schemas.microsoft.com/office/drawing/2014/main" id="{90D7CC6D-EDEB-44F2-8924-BA5BD3AEAF5B}"/>
                  </a:ext>
                </a:extLst>
              </p:cNvPr>
              <p:cNvGrpSpPr/>
              <p:nvPr/>
            </p:nvGrpSpPr>
            <p:grpSpPr>
              <a:xfrm>
                <a:off x="8301813" y="450835"/>
                <a:ext cx="2456035" cy="562737"/>
                <a:chOff x="8301813" y="450835"/>
                <a:chExt cx="2456035" cy="562737"/>
              </a:xfrm>
            </p:grpSpPr>
            <p:sp>
              <p:nvSpPr>
                <p:cNvPr id="63" name="文本框 62">
                  <a:extLst>
                    <a:ext uri="{FF2B5EF4-FFF2-40B4-BE49-F238E27FC236}">
                      <a16:creationId xmlns:a16="http://schemas.microsoft.com/office/drawing/2014/main" id="{7D0026B7-8967-4927-B6F1-C9DDCA4BB646}"/>
                    </a:ext>
                  </a:extLst>
                </p:cNvPr>
                <p:cNvSpPr txBox="1"/>
                <p:nvPr/>
              </p:nvSpPr>
              <p:spPr>
                <a:xfrm>
                  <a:off x="8982464" y="568201"/>
                  <a:ext cx="1775384" cy="445371"/>
                </a:xfrm>
                <a:prstGeom prst="rect">
                  <a:avLst/>
                </a:prstGeom>
                <a:noFill/>
              </p:spPr>
              <p:txBody>
                <a:bodyPr wrap="square" rtlCol="0">
                  <a:spAutoFit/>
                </a:bodyPr>
                <a:lstStyle/>
                <a:p>
                  <a:r>
                    <a:rPr lang="zh-CN" altLang="en-US" sz="1600" b="1" spc="300" dirty="0">
                      <a:solidFill>
                        <a:srgbClr val="0174AB"/>
                      </a:solidFill>
                      <a:latin typeface="微软雅黑" panose="020B0503020204020204" pitchFamily="34" charset="-122"/>
                      <a:ea typeface="微软雅黑" panose="020B0503020204020204" pitchFamily="34" charset="-122"/>
                    </a:rPr>
                    <a:t>同济大学</a:t>
                  </a:r>
                  <a:endParaRPr lang="zh-HK" altLang="en-US" sz="1600" b="1" spc="300" dirty="0">
                    <a:solidFill>
                      <a:srgbClr val="0174AB"/>
                    </a:solidFill>
                    <a:latin typeface="微软雅黑" panose="020B0503020204020204" pitchFamily="34" charset="-122"/>
                    <a:ea typeface="微软雅黑" panose="020B0503020204020204" pitchFamily="34" charset="-122"/>
                  </a:endParaRPr>
                </a:p>
              </p:txBody>
            </p:sp>
            <p:pic>
              <p:nvPicPr>
                <p:cNvPr id="64" name="图片 63">
                  <a:extLst>
                    <a:ext uri="{FF2B5EF4-FFF2-40B4-BE49-F238E27FC236}">
                      <a16:creationId xmlns:a16="http://schemas.microsoft.com/office/drawing/2014/main" id="{DD9B8BEA-4A74-43AE-B1B2-AC793E7C4B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1813" y="450835"/>
                  <a:ext cx="618880" cy="562734"/>
                </a:xfrm>
                <a:prstGeom prst="rect">
                  <a:avLst/>
                </a:prstGeom>
              </p:spPr>
            </p:pic>
          </p:grpSp>
        </p:grpSp>
      </p:grpSp>
      <p:pic>
        <p:nvPicPr>
          <p:cNvPr id="7" name="图片 6"/>
          <p:cNvPicPr>
            <a:picLocks noChangeAspect="1"/>
          </p:cNvPicPr>
          <p:nvPr/>
        </p:nvPicPr>
        <p:blipFill>
          <a:blip r:embed="rId4">
            <a:extLst>
              <a:ext uri="{BEBA8EAE-BF5A-486C-A8C5-ECC9F3942E4B}">
                <a14:imgProps xmlns:a14="http://schemas.microsoft.com/office/drawing/2010/main">
                  <a14:imgLayer r:embed="rId5">
                    <a14:imgEffect>
                      <a14:backgroundRemoval t="752" b="100000" l="6199" r="99730">
                        <a14:foregroundMark x1="11860" y1="55890" x2="91375" y2="32832"/>
                        <a14:foregroundMark x1="94340" y1="38095" x2="98922" y2="58145"/>
                        <a14:foregroundMark x1="96226" y1="60401" x2="79515" y2="89223"/>
                        <a14:foregroundMark x1="78437" y1="93734" x2="17520" y2="99499"/>
                        <a14:foregroundMark x1="83558" y1="86717" x2="81941" y2="87970"/>
                        <a14:foregroundMark x1="81941" y1="88221" x2="74663" y2="93233"/>
                        <a14:foregroundMark x1="9704" y1="60902" x2="22102" y2="87469"/>
                        <a14:foregroundMark x1="24798" y1="60401" x2="34501" y2="89975"/>
                        <a14:foregroundMark x1="19407" y1="73684" x2="77898" y2="74185"/>
                        <a14:foregroundMark x1="45822" y1="66667" x2="91644" y2="60902"/>
                        <a14:foregroundMark x1="53639" y1="55890" x2="84906" y2="55639"/>
                        <a14:foregroundMark x1="65499" y1="45113" x2="89488" y2="48371"/>
                        <a14:foregroundMark x1="18868" y1="84461" x2="76550" y2="86717"/>
                        <a14:foregroundMark x1="22642" y1="93233" x2="52830" y2="95489"/>
                        <a14:foregroundMark x1="10512" y1="18296" x2="61725" y2="14787"/>
                        <a14:foregroundMark x1="15364" y1="8772" x2="69003" y2="6516"/>
                        <a14:foregroundMark x1="12399" y1="7519" x2="59569" y2="2506"/>
                        <a14:foregroundMark x1="11051" y1="25313" x2="71159" y2="17043"/>
                        <a14:foregroundMark x1="13747" y1="36090" x2="79515" y2="27820"/>
                        <a14:foregroundMark x1="15364" y1="46115" x2="53369" y2="38596"/>
                        <a14:foregroundMark x1="15903" y1="30576" x2="37197" y2="26566"/>
                        <a14:foregroundMark x1="16712" y1="6266" x2="6469" y2="14787"/>
                        <a14:foregroundMark x1="13208" y1="5013" x2="9164" y2="23559"/>
                        <a14:foregroundMark x1="31806" y1="79198" x2="50135" y2="72180"/>
                        <a14:foregroundMark x1="77358" y1="65414" x2="57412" y2="72180"/>
                        <a14:foregroundMark x1="27763" y1="72180" x2="41240" y2="81203"/>
                        <a14:foregroundMark x1="34232" y1="68421" x2="44474" y2="81704"/>
                        <a14:foregroundMark x1="89488" y1="62155" x2="66577" y2="84461"/>
                        <a14:foregroundMark x1="62264" y1="7519" x2="67116" y2="19799"/>
                        <a14:foregroundMark x1="64151" y1="3759" x2="69003" y2="19549"/>
                        <a14:foregroundMark x1="9704" y1="5263" x2="10512" y2="15288"/>
                        <a14:foregroundMark x1="81402" y1="48872" x2="90027" y2="57143"/>
                        <a14:foregroundMark x1="31806" y1="60401" x2="85984" y2="63409"/>
                        <a14:foregroundMark x1="42588" y1="69674" x2="89488" y2="66667"/>
                        <a14:foregroundMark x1="33154" y1="80451" x2="77898" y2="77945"/>
                      </a14:backgroundRemoval>
                    </a14:imgEffect>
                  </a14:imgLayer>
                </a14:imgProps>
              </a:ext>
            </a:extLst>
          </a:blip>
          <a:stretch>
            <a:fillRect/>
          </a:stretch>
        </p:blipFill>
        <p:spPr>
          <a:xfrm>
            <a:off x="5820733" y="1441166"/>
            <a:ext cx="3533775" cy="3800475"/>
          </a:xfrm>
          <a:prstGeom prst="rect">
            <a:avLst/>
          </a:prstGeom>
        </p:spPr>
      </p:pic>
      <p:pic>
        <p:nvPicPr>
          <p:cNvPr id="3" name="图片 2"/>
          <p:cNvPicPr>
            <a:picLocks noChangeAspect="1"/>
          </p:cNvPicPr>
          <p:nvPr/>
        </p:nvPicPr>
        <p:blipFill>
          <a:blip r:embed="rId6"/>
          <a:stretch>
            <a:fillRect/>
          </a:stretch>
        </p:blipFill>
        <p:spPr>
          <a:xfrm>
            <a:off x="0" y="2257425"/>
            <a:ext cx="5772150" cy="4600575"/>
          </a:xfrm>
          <a:prstGeom prst="rect">
            <a:avLst/>
          </a:prstGeom>
        </p:spPr>
      </p:pic>
      <p:pic>
        <p:nvPicPr>
          <p:cNvPr id="9" name="图片 8"/>
          <p:cNvPicPr>
            <a:picLocks noChangeAspect="1"/>
          </p:cNvPicPr>
          <p:nvPr/>
        </p:nvPicPr>
        <p:blipFill>
          <a:blip r:embed="rId7">
            <a:extLst>
              <a:ext uri="{BEBA8EAE-BF5A-486C-A8C5-ECC9F3942E4B}">
                <a14:imgProps xmlns:a14="http://schemas.microsoft.com/office/drawing/2010/main">
                  <a14:imgLayer r:embed="rId8">
                    <a14:imgEffect>
                      <a14:backgroundRemoval t="4938" b="100000" l="311" r="100000">
                        <a14:foregroundMark x1="6211" y1="12346" x2="81988" y2="57778"/>
                        <a14:foregroundMark x1="89130" y1="22716" x2="22360" y2="63210"/>
                        <a14:foregroundMark x1="83851" y1="15309" x2="3106" y2="54074"/>
                        <a14:foregroundMark x1="84472" y1="26667" x2="4969" y2="56296"/>
                        <a14:foregroundMark x1="86957" y1="32346" x2="24845" y2="77778"/>
                        <a14:foregroundMark x1="87888" y1="48148" x2="55590" y2="94815"/>
                        <a14:foregroundMark x1="78882" y1="84938" x2="61801" y2="97284"/>
                        <a14:foregroundMark x1="13043" y1="93580" x2="80745" y2="87160"/>
                        <a14:foregroundMark x1="26708" y1="87901" x2="77019" y2="88642"/>
                        <a14:foregroundMark x1="17391" y1="97284" x2="88199" y2="97037"/>
                        <a14:foregroundMark x1="29503" y1="89136" x2="63975" y2="96296"/>
                        <a14:foregroundMark x1="51863" y1="59012" x2="68944" y2="79012"/>
                        <a14:foregroundMark x1="11180" y1="64691" x2="42857" y2="77778"/>
                        <a14:foregroundMark x1="16770" y1="35556" x2="47205" y2="73580"/>
                        <a14:foregroundMark x1="4348" y1="41235" x2="36646" y2="66914"/>
                        <a14:foregroundMark x1="4037" y1="47407" x2="11491" y2="64691"/>
                        <a14:foregroundMark x1="13975" y1="50370" x2="19565" y2="68395"/>
                        <a14:foregroundMark x1="14907" y1="24444" x2="70186" y2="22469"/>
                        <a14:foregroundMark x1="25776" y1="29630" x2="76398" y2="28148"/>
                        <a14:foregroundMark x1="78261" y1="10864" x2="87888" y2="49630"/>
                        <a14:foregroundMark x1="85714" y1="16049" x2="96273" y2="45432"/>
                        <a14:foregroundMark x1="57453" y1="10864" x2="59006" y2="63210"/>
                        <a14:foregroundMark x1="91615" y1="35556" x2="88199" y2="57531"/>
                        <a14:foregroundMark x1="92547" y1="27407" x2="68944" y2="52840"/>
                        <a14:foregroundMark x1="13354" y1="62716" x2="29503" y2="77284"/>
                        <a14:foregroundMark x1="18323" y1="60000" x2="23292" y2="74321"/>
                        <a14:foregroundMark x1="31056" y1="59753" x2="40373" y2="75556"/>
                        <a14:foregroundMark x1="41304" y1="60000" x2="47205" y2="79753"/>
                        <a14:foregroundMark x1="16149" y1="76296" x2="67391" y2="70617"/>
                        <a14:foregroundMark x1="23292" y1="77284" x2="77019" y2="77778"/>
                        <a14:foregroundMark x1="54658" y1="74815" x2="90994" y2="73333"/>
                        <a14:foregroundMark x1="77019" y1="44691" x2="79193" y2="81235"/>
                        <a14:foregroundMark x1="81056" y1="53333" x2="79814" y2="83457"/>
                        <a14:foregroundMark x1="87888" y1="41975" x2="75776" y2="73333"/>
                        <a14:foregroundMark x1="54969" y1="11852" x2="91615" y2="10864"/>
                        <a14:foregroundMark x1="63975" y1="19753" x2="92547" y2="17531"/>
                        <a14:foregroundMark x1="72050" y1="32346" x2="97205" y2="28889"/>
                        <a14:foregroundMark x1="84472" y1="34074" x2="98137" y2="26914"/>
                        <a14:foregroundMark x1="91615" y1="14074" x2="99689" y2="34568"/>
                        <a14:foregroundMark x1="95652" y1="28395" x2="96894" y2="51358"/>
                        <a14:foregroundMark x1="99068" y1="33086" x2="95652" y2="56049"/>
                        <a14:foregroundMark x1="35093" y1="86914" x2="62112" y2="76543"/>
                        <a14:foregroundMark x1="30124" y1="54321" x2="66460" y2="92099"/>
                        <a14:foregroundMark x1="53106" y1="63210" x2="74534" y2="90864"/>
                        <a14:foregroundMark x1="68012" y1="89383" x2="75776" y2="96543"/>
                        <a14:foregroundMark x1="73602" y1="82963" x2="78261" y2="95802"/>
                        <a14:foregroundMark x1="54037" y1="8642" x2="88199" y2="8889"/>
                        <a14:foregroundMark x1="6211" y1="41728" x2="2174" y2="57531"/>
                        <a14:foregroundMark x1="4037" y1="40494" x2="3416" y2="59259"/>
                        <a14:backgroundMark x1="311" y1="85185" x2="5280" y2="92099"/>
                      </a14:backgroundRemoval>
                    </a14:imgEffect>
                  </a14:imgLayer>
                </a14:imgProps>
              </a:ext>
            </a:extLst>
          </a:blip>
          <a:stretch>
            <a:fillRect/>
          </a:stretch>
        </p:blipFill>
        <p:spPr>
          <a:xfrm>
            <a:off x="9079539" y="2704187"/>
            <a:ext cx="3067050" cy="3857625"/>
          </a:xfrm>
          <a:prstGeom prst="rect">
            <a:avLst/>
          </a:prstGeom>
        </p:spPr>
      </p:pic>
    </p:spTree>
    <p:extLst>
      <p:ext uri="{BB962C8B-B14F-4D97-AF65-F5344CB8AC3E}">
        <p14:creationId xmlns:p14="http://schemas.microsoft.com/office/powerpoint/2010/main" val="1539745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a:extLst>
              <a:ext uri="{FF2B5EF4-FFF2-40B4-BE49-F238E27FC236}">
                <a16:creationId xmlns:a16="http://schemas.microsoft.com/office/drawing/2014/main" id="{E926053B-544B-41D0-BCE0-14303BEF1BE6}"/>
              </a:ext>
            </a:extLst>
          </p:cNvPr>
          <p:cNvGrpSpPr/>
          <p:nvPr/>
        </p:nvGrpSpPr>
        <p:grpSpPr>
          <a:xfrm>
            <a:off x="341679" y="202796"/>
            <a:ext cx="11718227" cy="764055"/>
            <a:chOff x="-1156921" y="761596"/>
            <a:chExt cx="11718227" cy="764055"/>
          </a:xfrm>
        </p:grpSpPr>
        <p:sp>
          <p:nvSpPr>
            <p:cNvPr id="86" name="半闭框 85">
              <a:extLst>
                <a:ext uri="{FF2B5EF4-FFF2-40B4-BE49-F238E27FC236}">
                  <a16:creationId xmlns:a16="http://schemas.microsoft.com/office/drawing/2014/main" id="{7C548FD0-97E4-4488-B218-D93F70D81FF5}"/>
                </a:ext>
              </a:extLst>
            </p:cNvPr>
            <p:cNvSpPr/>
            <p:nvPr/>
          </p:nvSpPr>
          <p:spPr>
            <a:xfrm>
              <a:off x="-1156921" y="761596"/>
              <a:ext cx="1217337" cy="764055"/>
            </a:xfrm>
            <a:prstGeom prst="halfFrame">
              <a:avLst>
                <a:gd name="adj1" fmla="val 13473"/>
                <a:gd name="adj2" fmla="val 120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87" name="组合 86">
              <a:extLst>
                <a:ext uri="{FF2B5EF4-FFF2-40B4-BE49-F238E27FC236}">
                  <a16:creationId xmlns:a16="http://schemas.microsoft.com/office/drawing/2014/main" id="{63CEDA2A-6710-4A90-9269-DA102CD8C418}"/>
                </a:ext>
              </a:extLst>
            </p:cNvPr>
            <p:cNvGrpSpPr/>
            <p:nvPr/>
          </p:nvGrpSpPr>
          <p:grpSpPr>
            <a:xfrm>
              <a:off x="8694314" y="845249"/>
              <a:ext cx="1866992" cy="457021"/>
              <a:chOff x="8301813" y="450835"/>
              <a:chExt cx="2456035" cy="601216"/>
            </a:xfrm>
          </p:grpSpPr>
          <p:sp>
            <p:nvSpPr>
              <p:cNvPr id="88" name="椭圆 87">
                <a:extLst>
                  <a:ext uri="{FF2B5EF4-FFF2-40B4-BE49-F238E27FC236}">
                    <a16:creationId xmlns:a16="http://schemas.microsoft.com/office/drawing/2014/main" id="{45DEC001-EEDE-4925-B3F7-70E089949023}"/>
                  </a:ext>
                </a:extLst>
              </p:cNvPr>
              <p:cNvSpPr/>
              <p:nvPr/>
            </p:nvSpPr>
            <p:spPr>
              <a:xfrm>
                <a:off x="8313338" y="456236"/>
                <a:ext cx="595817" cy="595815"/>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400" b="1" dirty="0">
                  <a:latin typeface="微软雅黑" panose="020B0503020204020204" pitchFamily="34" charset="-122"/>
                  <a:ea typeface="微软雅黑" panose="020B0503020204020204" pitchFamily="34" charset="-122"/>
                </a:endParaRPr>
              </a:p>
            </p:txBody>
          </p:sp>
          <p:grpSp>
            <p:nvGrpSpPr>
              <p:cNvPr id="89" name="组合 88">
                <a:extLst>
                  <a:ext uri="{FF2B5EF4-FFF2-40B4-BE49-F238E27FC236}">
                    <a16:creationId xmlns:a16="http://schemas.microsoft.com/office/drawing/2014/main" id="{D63C166C-AFE3-48E8-AA5A-DEA2CC817881}"/>
                  </a:ext>
                </a:extLst>
              </p:cNvPr>
              <p:cNvGrpSpPr/>
              <p:nvPr/>
            </p:nvGrpSpPr>
            <p:grpSpPr>
              <a:xfrm>
                <a:off x="8301813" y="450835"/>
                <a:ext cx="2456035" cy="562737"/>
                <a:chOff x="8301813" y="450835"/>
                <a:chExt cx="2456035" cy="562737"/>
              </a:xfrm>
            </p:grpSpPr>
            <p:sp>
              <p:nvSpPr>
                <p:cNvPr id="90" name="文本框 89">
                  <a:extLst>
                    <a:ext uri="{FF2B5EF4-FFF2-40B4-BE49-F238E27FC236}">
                      <a16:creationId xmlns:a16="http://schemas.microsoft.com/office/drawing/2014/main" id="{08FA9215-3017-4949-942C-D03475B1FE28}"/>
                    </a:ext>
                  </a:extLst>
                </p:cNvPr>
                <p:cNvSpPr txBox="1"/>
                <p:nvPr/>
              </p:nvSpPr>
              <p:spPr>
                <a:xfrm>
                  <a:off x="8982464" y="568201"/>
                  <a:ext cx="1775384" cy="445371"/>
                </a:xfrm>
                <a:prstGeom prst="rect">
                  <a:avLst/>
                </a:prstGeom>
                <a:noFill/>
              </p:spPr>
              <p:txBody>
                <a:bodyPr wrap="square" rtlCol="0">
                  <a:spAutoFit/>
                </a:bodyPr>
                <a:lstStyle/>
                <a:p>
                  <a:r>
                    <a:rPr lang="zh-CN" altLang="en-US" sz="1600" b="1" spc="300" dirty="0">
                      <a:solidFill>
                        <a:srgbClr val="0174AB"/>
                      </a:solidFill>
                      <a:latin typeface="微软雅黑" panose="020B0503020204020204" pitchFamily="34" charset="-122"/>
                      <a:ea typeface="微软雅黑" panose="020B0503020204020204" pitchFamily="34" charset="-122"/>
                    </a:rPr>
                    <a:t>同济大学</a:t>
                  </a:r>
                  <a:endParaRPr lang="zh-HK" altLang="en-US" sz="1600" b="1" spc="300" dirty="0">
                    <a:solidFill>
                      <a:srgbClr val="0174AB"/>
                    </a:solidFill>
                    <a:latin typeface="微软雅黑" panose="020B0503020204020204" pitchFamily="34" charset="-122"/>
                    <a:ea typeface="微软雅黑" panose="020B0503020204020204" pitchFamily="34" charset="-122"/>
                  </a:endParaRPr>
                </a:p>
              </p:txBody>
            </p:sp>
            <p:pic>
              <p:nvPicPr>
                <p:cNvPr id="91" name="图片 90">
                  <a:extLst>
                    <a:ext uri="{FF2B5EF4-FFF2-40B4-BE49-F238E27FC236}">
                      <a16:creationId xmlns:a16="http://schemas.microsoft.com/office/drawing/2014/main" id="{A435AFCF-A4E2-4C16-9F83-8B18C8029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1813" y="450835"/>
                  <a:ext cx="618880" cy="562734"/>
                </a:xfrm>
                <a:prstGeom prst="rect">
                  <a:avLst/>
                </a:prstGeom>
              </p:spPr>
            </p:pic>
          </p:grpSp>
        </p:grpSp>
      </p:grpSp>
      <p:pic>
        <p:nvPicPr>
          <p:cNvPr id="107" name="Picture 2">
            <a:extLst>
              <a:ext uri="{FF2B5EF4-FFF2-40B4-BE49-F238E27FC236}">
                <a16:creationId xmlns:a16="http://schemas.microsoft.com/office/drawing/2014/main" id="{F1DB18FE-71E0-4ED1-8176-5BED440330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1383" y="3634513"/>
            <a:ext cx="6071967" cy="2204312"/>
          </a:xfrm>
          <a:prstGeom prst="rect">
            <a:avLst/>
          </a:prstGeom>
          <a:noFill/>
          <a:extLst>
            <a:ext uri="{909E8E84-426E-40DD-AFC4-6F175D3DCCD1}">
              <a14:hiddenFill xmlns:a14="http://schemas.microsoft.com/office/drawing/2010/main">
                <a:solidFill>
                  <a:srgbClr val="FFFFFF"/>
                </a:solidFill>
              </a14:hiddenFill>
            </a:ext>
          </a:extLst>
        </p:spPr>
      </p:pic>
      <p:cxnSp>
        <p:nvCxnSpPr>
          <p:cNvPr id="108" name="直接连接符 20">
            <a:extLst>
              <a:ext uri="{FF2B5EF4-FFF2-40B4-BE49-F238E27FC236}">
                <a16:creationId xmlns:a16="http://schemas.microsoft.com/office/drawing/2014/main" id="{DFA9EA4A-8A14-4A79-A69B-4632CE592978}"/>
              </a:ext>
            </a:extLst>
          </p:cNvPr>
          <p:cNvCxnSpPr>
            <a:cxnSpLocks/>
          </p:cNvCxnSpPr>
          <p:nvPr/>
        </p:nvCxnSpPr>
        <p:spPr>
          <a:xfrm>
            <a:off x="421062" y="1750150"/>
            <a:ext cx="0" cy="1180935"/>
          </a:xfrm>
          <a:prstGeom prst="line">
            <a:avLst/>
          </a:prstGeom>
          <a:noFill/>
          <a:ln w="76200" cap="flat" cmpd="sng" algn="ctr">
            <a:solidFill>
              <a:schemeClr val="accent1"/>
            </a:solidFill>
            <a:prstDash val="solid"/>
            <a:miter lim="800000"/>
          </a:ln>
          <a:effectLst/>
        </p:spPr>
      </p:cxnSp>
      <p:sp>
        <p:nvSpPr>
          <p:cNvPr id="109" name="矩形 108">
            <a:extLst>
              <a:ext uri="{FF2B5EF4-FFF2-40B4-BE49-F238E27FC236}">
                <a16:creationId xmlns:a16="http://schemas.microsoft.com/office/drawing/2014/main" id="{1C8C3A1C-988C-4B3B-86B8-C9815580F802}"/>
              </a:ext>
            </a:extLst>
          </p:cNvPr>
          <p:cNvSpPr/>
          <p:nvPr/>
        </p:nvSpPr>
        <p:spPr>
          <a:xfrm>
            <a:off x="532952" y="1707815"/>
            <a:ext cx="1695510" cy="400110"/>
          </a:xfrm>
          <a:prstGeom prst="rect">
            <a:avLst/>
          </a:prstGeom>
        </p:spPr>
        <p:txBody>
          <a:bodyPr wrap="square">
            <a:spAutoFit/>
          </a:bodyPr>
          <a:lstStyle/>
          <a:p>
            <a:r>
              <a:rPr lang="zh-CN" altLang="en-US" sz="2000" b="1" dirty="0">
                <a:solidFill>
                  <a:srgbClr val="000000">
                    <a:lumMod val="75000"/>
                    <a:lumOff val="25000"/>
                  </a:srgbClr>
                </a:solidFill>
                <a:latin typeface="微软雅黑"/>
                <a:ea typeface="微软雅黑"/>
              </a:rPr>
              <a:t>树莓派</a:t>
            </a:r>
          </a:p>
        </p:txBody>
      </p:sp>
      <p:sp>
        <p:nvSpPr>
          <p:cNvPr id="110" name="矩形 109">
            <a:extLst>
              <a:ext uri="{FF2B5EF4-FFF2-40B4-BE49-F238E27FC236}">
                <a16:creationId xmlns:a16="http://schemas.microsoft.com/office/drawing/2014/main" id="{6DD22EAF-9321-4C9B-AC06-7C508B5C269E}"/>
              </a:ext>
            </a:extLst>
          </p:cNvPr>
          <p:cNvSpPr/>
          <p:nvPr/>
        </p:nvSpPr>
        <p:spPr>
          <a:xfrm>
            <a:off x="551193" y="2134916"/>
            <a:ext cx="1517551" cy="1137556"/>
          </a:xfrm>
          <a:prstGeom prst="rect">
            <a:avLst/>
          </a:prstGeom>
        </p:spPr>
        <p:txBody>
          <a:bodyPr wrap="square">
            <a:spAutoFit/>
          </a:bodyPr>
          <a:lstStyle/>
          <a:p>
            <a:pPr>
              <a:lnSpc>
                <a:spcPct val="130000"/>
              </a:lnSpc>
            </a:pPr>
            <a:r>
              <a:rPr lang="zh-CN" altLang="en-US" dirty="0">
                <a:solidFill>
                  <a:srgbClr val="000000">
                    <a:lumMod val="75000"/>
                    <a:lumOff val="25000"/>
                  </a:srgbClr>
                </a:solidFill>
                <a:latin typeface="微软雅黑" charset="0"/>
                <a:ea typeface="微软雅黑" charset="0"/>
              </a:rPr>
              <a:t>功能强大</a:t>
            </a:r>
            <a:endParaRPr lang="en-US" altLang="zh-CN" dirty="0">
              <a:solidFill>
                <a:srgbClr val="000000">
                  <a:lumMod val="75000"/>
                  <a:lumOff val="25000"/>
                </a:srgbClr>
              </a:solidFill>
              <a:latin typeface="微软雅黑" charset="0"/>
              <a:ea typeface="微软雅黑" charset="0"/>
            </a:endParaRPr>
          </a:p>
          <a:p>
            <a:pPr>
              <a:lnSpc>
                <a:spcPct val="130000"/>
              </a:lnSpc>
            </a:pPr>
            <a:r>
              <a:rPr lang="zh-CN" altLang="en-US" dirty="0">
                <a:solidFill>
                  <a:srgbClr val="000000">
                    <a:lumMod val="75000"/>
                    <a:lumOff val="25000"/>
                  </a:srgbClr>
                </a:solidFill>
                <a:latin typeface="微软雅黑" charset="0"/>
                <a:ea typeface="微软雅黑" charset="0"/>
              </a:rPr>
              <a:t>可拓展性高</a:t>
            </a:r>
            <a:endParaRPr lang="en-US" altLang="zh-CN" dirty="0">
              <a:solidFill>
                <a:srgbClr val="000000">
                  <a:lumMod val="75000"/>
                  <a:lumOff val="25000"/>
                </a:srgbClr>
              </a:solidFill>
              <a:latin typeface="微软雅黑" charset="0"/>
              <a:ea typeface="微软雅黑" charset="0"/>
            </a:endParaRPr>
          </a:p>
          <a:p>
            <a:pPr>
              <a:lnSpc>
                <a:spcPct val="130000"/>
              </a:lnSpc>
            </a:pPr>
            <a:endParaRPr lang="en-US" altLang="zh-CN" dirty="0">
              <a:solidFill>
                <a:srgbClr val="000000">
                  <a:lumMod val="75000"/>
                  <a:lumOff val="25000"/>
                </a:srgbClr>
              </a:solidFill>
              <a:latin typeface="微软雅黑" charset="0"/>
              <a:ea typeface="微软雅黑" charset="0"/>
            </a:endParaRPr>
          </a:p>
        </p:txBody>
      </p:sp>
      <p:sp>
        <p:nvSpPr>
          <p:cNvPr id="112" name="矩形 111">
            <a:extLst>
              <a:ext uri="{FF2B5EF4-FFF2-40B4-BE49-F238E27FC236}">
                <a16:creationId xmlns:a16="http://schemas.microsoft.com/office/drawing/2014/main" id="{6233BF73-491F-450C-8F87-FCE35F2DBEC0}"/>
              </a:ext>
            </a:extLst>
          </p:cNvPr>
          <p:cNvSpPr/>
          <p:nvPr/>
        </p:nvSpPr>
        <p:spPr>
          <a:xfrm>
            <a:off x="5292134" y="1704335"/>
            <a:ext cx="3546625" cy="400110"/>
          </a:xfrm>
          <a:prstGeom prst="rect">
            <a:avLst/>
          </a:prstGeom>
        </p:spPr>
        <p:txBody>
          <a:bodyPr wrap="square">
            <a:spAutoFit/>
          </a:bodyPr>
          <a:lstStyle/>
          <a:p>
            <a:r>
              <a:rPr lang="zh-CN" altLang="en-US" sz="2000" b="1" dirty="0">
                <a:solidFill>
                  <a:srgbClr val="000000">
                    <a:lumMod val="75000"/>
                    <a:lumOff val="25000"/>
                  </a:srgbClr>
                </a:solidFill>
                <a:latin typeface="微软雅黑"/>
                <a:ea typeface="微软雅黑"/>
              </a:rPr>
              <a:t>声纹识别工作流程</a:t>
            </a:r>
          </a:p>
        </p:txBody>
      </p:sp>
      <p:pic>
        <p:nvPicPr>
          <p:cNvPr id="113" name="图片 112">
            <a:extLst>
              <a:ext uri="{FF2B5EF4-FFF2-40B4-BE49-F238E27FC236}">
                <a16:creationId xmlns:a16="http://schemas.microsoft.com/office/drawing/2014/main" id="{B824F9B7-89FC-49BD-B2D4-F4F26E6E7E2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28238" y="3272472"/>
            <a:ext cx="3595555" cy="2371633"/>
          </a:xfrm>
          <a:prstGeom prst="rect">
            <a:avLst/>
          </a:prstGeom>
          <a:effectLst/>
        </p:spPr>
      </p:pic>
      <p:sp>
        <p:nvSpPr>
          <p:cNvPr id="114" name="矩形 113">
            <a:extLst>
              <a:ext uri="{FF2B5EF4-FFF2-40B4-BE49-F238E27FC236}">
                <a16:creationId xmlns:a16="http://schemas.microsoft.com/office/drawing/2014/main" id="{3A1908E8-1240-431F-A4A5-672EF4D8CBEE}"/>
              </a:ext>
            </a:extLst>
          </p:cNvPr>
          <p:cNvSpPr/>
          <p:nvPr/>
        </p:nvSpPr>
        <p:spPr>
          <a:xfrm>
            <a:off x="2252019" y="2134916"/>
            <a:ext cx="1517551" cy="417358"/>
          </a:xfrm>
          <a:prstGeom prst="rect">
            <a:avLst/>
          </a:prstGeom>
        </p:spPr>
        <p:txBody>
          <a:bodyPr wrap="square">
            <a:spAutoFit/>
          </a:bodyPr>
          <a:lstStyle/>
          <a:p>
            <a:pPr>
              <a:lnSpc>
                <a:spcPct val="130000"/>
              </a:lnSpc>
            </a:pPr>
            <a:r>
              <a:rPr lang="zh-CN" altLang="en-US" dirty="0">
                <a:solidFill>
                  <a:srgbClr val="000000">
                    <a:lumMod val="75000"/>
                    <a:lumOff val="25000"/>
                  </a:srgbClr>
                </a:solidFill>
                <a:latin typeface="微软雅黑" charset="0"/>
                <a:ea typeface="微软雅黑" charset="0"/>
              </a:rPr>
              <a:t>轻便小巧</a:t>
            </a:r>
            <a:endParaRPr lang="en-US" altLang="zh-CN" dirty="0">
              <a:solidFill>
                <a:srgbClr val="000000">
                  <a:lumMod val="75000"/>
                  <a:lumOff val="25000"/>
                </a:srgbClr>
              </a:solidFill>
              <a:latin typeface="微软雅黑" charset="0"/>
              <a:ea typeface="微软雅黑" charset="0"/>
            </a:endParaRPr>
          </a:p>
        </p:txBody>
      </p:sp>
      <p:cxnSp>
        <p:nvCxnSpPr>
          <p:cNvPr id="115" name="直接连接符 20">
            <a:extLst>
              <a:ext uri="{FF2B5EF4-FFF2-40B4-BE49-F238E27FC236}">
                <a16:creationId xmlns:a16="http://schemas.microsoft.com/office/drawing/2014/main" id="{5B256C36-F58F-41BE-9E83-7F8192870970}"/>
              </a:ext>
            </a:extLst>
          </p:cNvPr>
          <p:cNvCxnSpPr>
            <a:cxnSpLocks/>
          </p:cNvCxnSpPr>
          <p:nvPr/>
        </p:nvCxnSpPr>
        <p:spPr>
          <a:xfrm>
            <a:off x="5157189" y="1736514"/>
            <a:ext cx="0" cy="442953"/>
          </a:xfrm>
          <a:prstGeom prst="line">
            <a:avLst/>
          </a:prstGeom>
          <a:noFill/>
          <a:ln w="76200" cap="flat" cmpd="sng" algn="ctr">
            <a:solidFill>
              <a:schemeClr val="accent1"/>
            </a:solidFill>
            <a:prstDash val="solid"/>
            <a:miter lim="800000"/>
          </a:ln>
          <a:effectLst/>
        </p:spPr>
      </p:cxnSp>
      <p:grpSp>
        <p:nvGrpSpPr>
          <p:cNvPr id="11" name="组合 10">
            <a:extLst>
              <a:ext uri="{FF2B5EF4-FFF2-40B4-BE49-F238E27FC236}">
                <a16:creationId xmlns:a16="http://schemas.microsoft.com/office/drawing/2014/main" id="{658CFE27-965A-4F11-83E4-724279216D27}"/>
              </a:ext>
            </a:extLst>
          </p:cNvPr>
          <p:cNvGrpSpPr/>
          <p:nvPr/>
        </p:nvGrpSpPr>
        <p:grpSpPr>
          <a:xfrm>
            <a:off x="5442157" y="2431764"/>
            <a:ext cx="759896" cy="936433"/>
            <a:chOff x="6096001" y="2430388"/>
            <a:chExt cx="759896" cy="936433"/>
          </a:xfrm>
        </p:grpSpPr>
        <p:sp>
          <p:nvSpPr>
            <p:cNvPr id="9" name="矩形 8">
              <a:extLst>
                <a:ext uri="{FF2B5EF4-FFF2-40B4-BE49-F238E27FC236}">
                  <a16:creationId xmlns:a16="http://schemas.microsoft.com/office/drawing/2014/main" id="{E5777F54-BBE7-4238-A507-92C728A25234}"/>
                </a:ext>
              </a:extLst>
            </p:cNvPr>
            <p:cNvSpPr/>
            <p:nvPr/>
          </p:nvSpPr>
          <p:spPr>
            <a:xfrm>
              <a:off x="6096001" y="2430388"/>
              <a:ext cx="759896" cy="936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6" name="矩形 115">
              <a:extLst>
                <a:ext uri="{FF2B5EF4-FFF2-40B4-BE49-F238E27FC236}">
                  <a16:creationId xmlns:a16="http://schemas.microsoft.com/office/drawing/2014/main" id="{C1B003CC-986C-40F9-A4BE-50FD6A2A87D2}"/>
                </a:ext>
              </a:extLst>
            </p:cNvPr>
            <p:cNvSpPr/>
            <p:nvPr/>
          </p:nvSpPr>
          <p:spPr>
            <a:xfrm>
              <a:off x="6145227" y="2446052"/>
              <a:ext cx="710670" cy="777457"/>
            </a:xfrm>
            <a:prstGeom prst="rect">
              <a:avLst/>
            </a:prstGeom>
          </p:spPr>
          <p:txBody>
            <a:bodyPr wrap="square">
              <a:spAutoFit/>
            </a:bodyPr>
            <a:lstStyle/>
            <a:p>
              <a:pPr>
                <a:lnSpc>
                  <a:spcPct val="130000"/>
                </a:lnSpc>
              </a:pPr>
              <a:r>
                <a:rPr lang="zh-CN" altLang="en-US" dirty="0">
                  <a:solidFill>
                    <a:schemeClr val="bg1">
                      <a:lumMod val="95000"/>
                    </a:schemeClr>
                  </a:solidFill>
                  <a:latin typeface="微软雅黑" charset="0"/>
                  <a:ea typeface="微软雅黑" charset="0"/>
                </a:rPr>
                <a:t>原始语音</a:t>
              </a:r>
              <a:endParaRPr lang="en-US" altLang="zh-CN" dirty="0">
                <a:solidFill>
                  <a:schemeClr val="bg1">
                    <a:lumMod val="95000"/>
                  </a:schemeClr>
                </a:solidFill>
                <a:latin typeface="微软雅黑" charset="0"/>
                <a:ea typeface="微软雅黑" charset="0"/>
              </a:endParaRPr>
            </a:p>
          </p:txBody>
        </p:sp>
      </p:grpSp>
      <p:grpSp>
        <p:nvGrpSpPr>
          <p:cNvPr id="117" name="组合 116">
            <a:extLst>
              <a:ext uri="{FF2B5EF4-FFF2-40B4-BE49-F238E27FC236}">
                <a16:creationId xmlns:a16="http://schemas.microsoft.com/office/drawing/2014/main" id="{5F372951-DB8E-44B4-8996-AF363229F8EB}"/>
              </a:ext>
            </a:extLst>
          </p:cNvPr>
          <p:cNvGrpSpPr/>
          <p:nvPr/>
        </p:nvGrpSpPr>
        <p:grpSpPr>
          <a:xfrm>
            <a:off x="6569080" y="2272606"/>
            <a:ext cx="564035" cy="1254751"/>
            <a:chOff x="6096001" y="2430388"/>
            <a:chExt cx="759896" cy="936433"/>
          </a:xfrm>
        </p:grpSpPr>
        <p:sp>
          <p:nvSpPr>
            <p:cNvPr id="118" name="矩形 117">
              <a:extLst>
                <a:ext uri="{FF2B5EF4-FFF2-40B4-BE49-F238E27FC236}">
                  <a16:creationId xmlns:a16="http://schemas.microsoft.com/office/drawing/2014/main" id="{38322375-9A1A-4636-B519-9764D0664C18}"/>
                </a:ext>
              </a:extLst>
            </p:cNvPr>
            <p:cNvSpPr/>
            <p:nvPr/>
          </p:nvSpPr>
          <p:spPr>
            <a:xfrm>
              <a:off x="6096001" y="2430388"/>
              <a:ext cx="759896" cy="936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矩形 118">
              <a:extLst>
                <a:ext uri="{FF2B5EF4-FFF2-40B4-BE49-F238E27FC236}">
                  <a16:creationId xmlns:a16="http://schemas.microsoft.com/office/drawing/2014/main" id="{2D17C6A3-1F89-4CD1-8210-7D2D00DC7684}"/>
                </a:ext>
              </a:extLst>
            </p:cNvPr>
            <p:cNvSpPr/>
            <p:nvPr/>
          </p:nvSpPr>
          <p:spPr>
            <a:xfrm>
              <a:off x="6145227" y="2446052"/>
              <a:ext cx="710670" cy="777457"/>
            </a:xfrm>
            <a:prstGeom prst="rect">
              <a:avLst/>
            </a:prstGeom>
          </p:spPr>
          <p:txBody>
            <a:bodyPr wrap="square">
              <a:spAutoFit/>
            </a:bodyPr>
            <a:lstStyle/>
            <a:p>
              <a:pPr>
                <a:lnSpc>
                  <a:spcPct val="130000"/>
                </a:lnSpc>
              </a:pPr>
              <a:r>
                <a:rPr lang="zh-CN" altLang="en-US" dirty="0">
                  <a:solidFill>
                    <a:schemeClr val="bg1">
                      <a:lumMod val="95000"/>
                    </a:schemeClr>
                  </a:solidFill>
                  <a:latin typeface="微软雅黑" charset="0"/>
                  <a:ea typeface="微软雅黑" charset="0"/>
                </a:rPr>
                <a:t>预处理</a:t>
              </a:r>
              <a:endParaRPr lang="en-US" altLang="zh-CN" dirty="0">
                <a:solidFill>
                  <a:schemeClr val="bg1">
                    <a:lumMod val="95000"/>
                  </a:schemeClr>
                </a:solidFill>
                <a:latin typeface="微软雅黑" charset="0"/>
                <a:ea typeface="微软雅黑" charset="0"/>
              </a:endParaRPr>
            </a:p>
          </p:txBody>
        </p:sp>
      </p:grpSp>
      <p:grpSp>
        <p:nvGrpSpPr>
          <p:cNvPr id="123" name="组合 122">
            <a:extLst>
              <a:ext uri="{FF2B5EF4-FFF2-40B4-BE49-F238E27FC236}">
                <a16:creationId xmlns:a16="http://schemas.microsoft.com/office/drawing/2014/main" id="{032BE88D-7C67-43AC-A09F-8248321C8D52}"/>
              </a:ext>
            </a:extLst>
          </p:cNvPr>
          <p:cNvGrpSpPr/>
          <p:nvPr/>
        </p:nvGrpSpPr>
        <p:grpSpPr>
          <a:xfrm>
            <a:off x="7500142" y="2450576"/>
            <a:ext cx="759896" cy="936433"/>
            <a:chOff x="6096001" y="2430388"/>
            <a:chExt cx="759896" cy="936433"/>
          </a:xfrm>
        </p:grpSpPr>
        <p:sp>
          <p:nvSpPr>
            <p:cNvPr id="124" name="矩形 123">
              <a:extLst>
                <a:ext uri="{FF2B5EF4-FFF2-40B4-BE49-F238E27FC236}">
                  <a16:creationId xmlns:a16="http://schemas.microsoft.com/office/drawing/2014/main" id="{70ED57CB-8D9B-44BC-8098-19F78AE01561}"/>
                </a:ext>
              </a:extLst>
            </p:cNvPr>
            <p:cNvSpPr/>
            <p:nvPr/>
          </p:nvSpPr>
          <p:spPr>
            <a:xfrm>
              <a:off x="6096001" y="2430388"/>
              <a:ext cx="759896" cy="936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5" name="矩形 124">
              <a:extLst>
                <a:ext uri="{FF2B5EF4-FFF2-40B4-BE49-F238E27FC236}">
                  <a16:creationId xmlns:a16="http://schemas.microsoft.com/office/drawing/2014/main" id="{746EE8D8-2BBE-4B1D-83A2-B98AC6145F88}"/>
                </a:ext>
              </a:extLst>
            </p:cNvPr>
            <p:cNvSpPr/>
            <p:nvPr/>
          </p:nvSpPr>
          <p:spPr>
            <a:xfrm>
              <a:off x="6145227" y="2446052"/>
              <a:ext cx="710670" cy="777457"/>
            </a:xfrm>
            <a:prstGeom prst="rect">
              <a:avLst/>
            </a:prstGeom>
          </p:spPr>
          <p:txBody>
            <a:bodyPr wrap="square">
              <a:spAutoFit/>
            </a:bodyPr>
            <a:lstStyle/>
            <a:p>
              <a:pPr>
                <a:lnSpc>
                  <a:spcPct val="130000"/>
                </a:lnSpc>
              </a:pPr>
              <a:r>
                <a:rPr lang="zh-CN" altLang="en-US" dirty="0">
                  <a:solidFill>
                    <a:schemeClr val="bg1">
                      <a:lumMod val="95000"/>
                    </a:schemeClr>
                  </a:solidFill>
                  <a:latin typeface="微软雅黑" charset="0"/>
                  <a:ea typeface="微软雅黑" charset="0"/>
                </a:rPr>
                <a:t>特征提取</a:t>
              </a:r>
              <a:endParaRPr lang="en-US" altLang="zh-CN" dirty="0">
                <a:solidFill>
                  <a:schemeClr val="bg1">
                    <a:lumMod val="95000"/>
                  </a:schemeClr>
                </a:solidFill>
                <a:latin typeface="微软雅黑" charset="0"/>
                <a:ea typeface="微软雅黑" charset="0"/>
              </a:endParaRPr>
            </a:p>
          </p:txBody>
        </p:sp>
      </p:grpSp>
      <p:grpSp>
        <p:nvGrpSpPr>
          <p:cNvPr id="126" name="组合 125">
            <a:extLst>
              <a:ext uri="{FF2B5EF4-FFF2-40B4-BE49-F238E27FC236}">
                <a16:creationId xmlns:a16="http://schemas.microsoft.com/office/drawing/2014/main" id="{C82EBC12-A692-4CD5-A2ED-808EED58E6C3}"/>
              </a:ext>
            </a:extLst>
          </p:cNvPr>
          <p:cNvGrpSpPr/>
          <p:nvPr/>
        </p:nvGrpSpPr>
        <p:grpSpPr>
          <a:xfrm>
            <a:off x="8627065" y="2447428"/>
            <a:ext cx="759896" cy="936433"/>
            <a:chOff x="6096001" y="2430388"/>
            <a:chExt cx="759896" cy="936433"/>
          </a:xfrm>
        </p:grpSpPr>
        <p:sp>
          <p:nvSpPr>
            <p:cNvPr id="127" name="矩形 126">
              <a:extLst>
                <a:ext uri="{FF2B5EF4-FFF2-40B4-BE49-F238E27FC236}">
                  <a16:creationId xmlns:a16="http://schemas.microsoft.com/office/drawing/2014/main" id="{8137D8BC-3DB8-4128-9DA2-70A0F166D4F7}"/>
                </a:ext>
              </a:extLst>
            </p:cNvPr>
            <p:cNvSpPr/>
            <p:nvPr/>
          </p:nvSpPr>
          <p:spPr>
            <a:xfrm>
              <a:off x="6096001" y="2430388"/>
              <a:ext cx="759896" cy="936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8" name="矩形 127">
              <a:extLst>
                <a:ext uri="{FF2B5EF4-FFF2-40B4-BE49-F238E27FC236}">
                  <a16:creationId xmlns:a16="http://schemas.microsoft.com/office/drawing/2014/main" id="{568A9F96-4D88-43A3-ABA8-6DD317C17A3B}"/>
                </a:ext>
              </a:extLst>
            </p:cNvPr>
            <p:cNvSpPr/>
            <p:nvPr/>
          </p:nvSpPr>
          <p:spPr>
            <a:xfrm>
              <a:off x="6145227" y="2446052"/>
              <a:ext cx="710670" cy="777457"/>
            </a:xfrm>
            <a:prstGeom prst="rect">
              <a:avLst/>
            </a:prstGeom>
          </p:spPr>
          <p:txBody>
            <a:bodyPr wrap="square">
              <a:spAutoFit/>
            </a:bodyPr>
            <a:lstStyle/>
            <a:p>
              <a:pPr>
                <a:lnSpc>
                  <a:spcPct val="130000"/>
                </a:lnSpc>
              </a:pPr>
              <a:r>
                <a:rPr lang="zh-CN" altLang="en-US" dirty="0">
                  <a:solidFill>
                    <a:schemeClr val="bg1">
                      <a:lumMod val="95000"/>
                    </a:schemeClr>
                  </a:solidFill>
                  <a:latin typeface="微软雅黑" charset="0"/>
                  <a:ea typeface="微软雅黑" charset="0"/>
                </a:rPr>
                <a:t>模型训练</a:t>
              </a:r>
              <a:endParaRPr lang="en-US" altLang="zh-CN" dirty="0">
                <a:solidFill>
                  <a:schemeClr val="bg1">
                    <a:lumMod val="95000"/>
                  </a:schemeClr>
                </a:solidFill>
                <a:latin typeface="微软雅黑" charset="0"/>
                <a:ea typeface="微软雅黑" charset="0"/>
              </a:endParaRPr>
            </a:p>
          </p:txBody>
        </p:sp>
      </p:grpSp>
      <p:grpSp>
        <p:nvGrpSpPr>
          <p:cNvPr id="129" name="组合 128">
            <a:extLst>
              <a:ext uri="{FF2B5EF4-FFF2-40B4-BE49-F238E27FC236}">
                <a16:creationId xmlns:a16="http://schemas.microsoft.com/office/drawing/2014/main" id="{6EAA9510-832B-4355-858E-8248763924E2}"/>
              </a:ext>
            </a:extLst>
          </p:cNvPr>
          <p:cNvGrpSpPr/>
          <p:nvPr/>
        </p:nvGrpSpPr>
        <p:grpSpPr>
          <a:xfrm>
            <a:off x="9753988" y="2463092"/>
            <a:ext cx="759896" cy="936433"/>
            <a:chOff x="6096001" y="2430388"/>
            <a:chExt cx="759896" cy="936433"/>
          </a:xfrm>
        </p:grpSpPr>
        <p:sp>
          <p:nvSpPr>
            <p:cNvPr id="130" name="矩形 129">
              <a:extLst>
                <a:ext uri="{FF2B5EF4-FFF2-40B4-BE49-F238E27FC236}">
                  <a16:creationId xmlns:a16="http://schemas.microsoft.com/office/drawing/2014/main" id="{861F55B8-411D-4C12-815A-6A239854D66F}"/>
                </a:ext>
              </a:extLst>
            </p:cNvPr>
            <p:cNvSpPr/>
            <p:nvPr/>
          </p:nvSpPr>
          <p:spPr>
            <a:xfrm>
              <a:off x="6096001" y="2430388"/>
              <a:ext cx="759896" cy="936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1" name="矩形 130">
              <a:extLst>
                <a:ext uri="{FF2B5EF4-FFF2-40B4-BE49-F238E27FC236}">
                  <a16:creationId xmlns:a16="http://schemas.microsoft.com/office/drawing/2014/main" id="{12DFC959-362F-4453-B1DB-67B03447A1AC}"/>
                </a:ext>
              </a:extLst>
            </p:cNvPr>
            <p:cNvSpPr/>
            <p:nvPr/>
          </p:nvSpPr>
          <p:spPr>
            <a:xfrm>
              <a:off x="6145227" y="2446052"/>
              <a:ext cx="710670" cy="777457"/>
            </a:xfrm>
            <a:prstGeom prst="rect">
              <a:avLst/>
            </a:prstGeom>
          </p:spPr>
          <p:txBody>
            <a:bodyPr wrap="square">
              <a:spAutoFit/>
            </a:bodyPr>
            <a:lstStyle/>
            <a:p>
              <a:pPr>
                <a:lnSpc>
                  <a:spcPct val="130000"/>
                </a:lnSpc>
              </a:pPr>
              <a:r>
                <a:rPr lang="zh-CN" altLang="en-US" dirty="0">
                  <a:solidFill>
                    <a:schemeClr val="bg1">
                      <a:lumMod val="95000"/>
                    </a:schemeClr>
                  </a:solidFill>
                  <a:latin typeface="微软雅黑" charset="0"/>
                  <a:ea typeface="微软雅黑" charset="0"/>
                </a:rPr>
                <a:t>识别比对</a:t>
              </a:r>
              <a:endParaRPr lang="en-US" altLang="zh-CN" dirty="0">
                <a:solidFill>
                  <a:schemeClr val="bg1">
                    <a:lumMod val="95000"/>
                  </a:schemeClr>
                </a:solidFill>
                <a:latin typeface="微软雅黑" charset="0"/>
                <a:ea typeface="微软雅黑" charset="0"/>
              </a:endParaRPr>
            </a:p>
          </p:txBody>
        </p:sp>
      </p:grpSp>
      <p:grpSp>
        <p:nvGrpSpPr>
          <p:cNvPr id="132" name="组合 131">
            <a:extLst>
              <a:ext uri="{FF2B5EF4-FFF2-40B4-BE49-F238E27FC236}">
                <a16:creationId xmlns:a16="http://schemas.microsoft.com/office/drawing/2014/main" id="{B9F44CD6-D857-43D7-BA2B-7508B158BECD}"/>
              </a:ext>
            </a:extLst>
          </p:cNvPr>
          <p:cNvGrpSpPr/>
          <p:nvPr/>
        </p:nvGrpSpPr>
        <p:grpSpPr>
          <a:xfrm>
            <a:off x="10975249" y="2447428"/>
            <a:ext cx="759896" cy="936433"/>
            <a:chOff x="6096001" y="2430388"/>
            <a:chExt cx="759896" cy="936433"/>
          </a:xfrm>
        </p:grpSpPr>
        <p:sp>
          <p:nvSpPr>
            <p:cNvPr id="133" name="矩形 132">
              <a:extLst>
                <a:ext uri="{FF2B5EF4-FFF2-40B4-BE49-F238E27FC236}">
                  <a16:creationId xmlns:a16="http://schemas.microsoft.com/office/drawing/2014/main" id="{BF7AE5C0-6459-40AC-A537-534F4F1956DD}"/>
                </a:ext>
              </a:extLst>
            </p:cNvPr>
            <p:cNvSpPr/>
            <p:nvPr/>
          </p:nvSpPr>
          <p:spPr>
            <a:xfrm>
              <a:off x="6096001" y="2430388"/>
              <a:ext cx="759896" cy="936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4" name="矩形 133">
              <a:extLst>
                <a:ext uri="{FF2B5EF4-FFF2-40B4-BE49-F238E27FC236}">
                  <a16:creationId xmlns:a16="http://schemas.microsoft.com/office/drawing/2014/main" id="{2638BD09-165C-48B9-8779-E3F6B8103D47}"/>
                </a:ext>
              </a:extLst>
            </p:cNvPr>
            <p:cNvSpPr/>
            <p:nvPr/>
          </p:nvSpPr>
          <p:spPr>
            <a:xfrm>
              <a:off x="6145227" y="2446052"/>
              <a:ext cx="710670" cy="777457"/>
            </a:xfrm>
            <a:prstGeom prst="rect">
              <a:avLst/>
            </a:prstGeom>
          </p:spPr>
          <p:txBody>
            <a:bodyPr wrap="square">
              <a:spAutoFit/>
            </a:bodyPr>
            <a:lstStyle/>
            <a:p>
              <a:pPr>
                <a:lnSpc>
                  <a:spcPct val="130000"/>
                </a:lnSpc>
              </a:pPr>
              <a:r>
                <a:rPr lang="zh-CN" altLang="en-US" dirty="0">
                  <a:solidFill>
                    <a:schemeClr val="bg1">
                      <a:lumMod val="95000"/>
                    </a:schemeClr>
                  </a:solidFill>
                  <a:latin typeface="微软雅黑" charset="0"/>
                  <a:ea typeface="微软雅黑" charset="0"/>
                </a:rPr>
                <a:t>输出结果</a:t>
              </a:r>
              <a:endParaRPr lang="en-US" altLang="zh-CN" dirty="0">
                <a:solidFill>
                  <a:schemeClr val="bg1">
                    <a:lumMod val="95000"/>
                  </a:schemeClr>
                </a:solidFill>
                <a:latin typeface="微软雅黑" charset="0"/>
                <a:ea typeface="微软雅黑" charset="0"/>
              </a:endParaRPr>
            </a:p>
          </p:txBody>
        </p:sp>
      </p:grpSp>
      <p:sp>
        <p:nvSpPr>
          <p:cNvPr id="12" name="箭头: 右 11">
            <a:extLst>
              <a:ext uri="{FF2B5EF4-FFF2-40B4-BE49-F238E27FC236}">
                <a16:creationId xmlns:a16="http://schemas.microsoft.com/office/drawing/2014/main" id="{79A40806-B908-45C8-8AEA-974482FAA710}"/>
              </a:ext>
            </a:extLst>
          </p:cNvPr>
          <p:cNvSpPr/>
          <p:nvPr/>
        </p:nvSpPr>
        <p:spPr>
          <a:xfrm>
            <a:off x="6261538" y="2632011"/>
            <a:ext cx="248057" cy="521191"/>
          </a:xfrm>
          <a:prstGeom prst="rightArrow">
            <a:avLst>
              <a:gd name="adj1" fmla="val 28983"/>
              <a:gd name="adj2" fmla="val 39440"/>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5" name="箭头: 右 134">
            <a:extLst>
              <a:ext uri="{FF2B5EF4-FFF2-40B4-BE49-F238E27FC236}">
                <a16:creationId xmlns:a16="http://schemas.microsoft.com/office/drawing/2014/main" id="{ED27A62E-8CED-4B13-83B5-E46E21871FEE}"/>
              </a:ext>
            </a:extLst>
          </p:cNvPr>
          <p:cNvSpPr/>
          <p:nvPr/>
        </p:nvSpPr>
        <p:spPr>
          <a:xfrm>
            <a:off x="7182341" y="2632011"/>
            <a:ext cx="248057" cy="521191"/>
          </a:xfrm>
          <a:prstGeom prst="rightArrow">
            <a:avLst>
              <a:gd name="adj1" fmla="val 28983"/>
              <a:gd name="adj2" fmla="val 39440"/>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6" name="箭头: 右 135">
            <a:extLst>
              <a:ext uri="{FF2B5EF4-FFF2-40B4-BE49-F238E27FC236}">
                <a16:creationId xmlns:a16="http://schemas.microsoft.com/office/drawing/2014/main" id="{D24F799F-5F71-43EF-9418-3E721F8D92D6}"/>
              </a:ext>
            </a:extLst>
          </p:cNvPr>
          <p:cNvSpPr/>
          <p:nvPr/>
        </p:nvSpPr>
        <p:spPr>
          <a:xfrm>
            <a:off x="8310692" y="2632011"/>
            <a:ext cx="248057" cy="521191"/>
          </a:xfrm>
          <a:prstGeom prst="rightArrow">
            <a:avLst>
              <a:gd name="adj1" fmla="val 28983"/>
              <a:gd name="adj2" fmla="val 39440"/>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7" name="箭头: 右 136">
            <a:extLst>
              <a:ext uri="{FF2B5EF4-FFF2-40B4-BE49-F238E27FC236}">
                <a16:creationId xmlns:a16="http://schemas.microsoft.com/office/drawing/2014/main" id="{D0B566E0-F911-4AAE-9AAE-23E64810F512}"/>
              </a:ext>
            </a:extLst>
          </p:cNvPr>
          <p:cNvSpPr/>
          <p:nvPr/>
        </p:nvSpPr>
        <p:spPr>
          <a:xfrm>
            <a:off x="9425407" y="2632011"/>
            <a:ext cx="248057" cy="521191"/>
          </a:xfrm>
          <a:prstGeom prst="rightArrow">
            <a:avLst>
              <a:gd name="adj1" fmla="val 28983"/>
              <a:gd name="adj2" fmla="val 39440"/>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8" name="箭头: 右 137">
            <a:extLst>
              <a:ext uri="{FF2B5EF4-FFF2-40B4-BE49-F238E27FC236}">
                <a16:creationId xmlns:a16="http://schemas.microsoft.com/office/drawing/2014/main" id="{A7742201-6FD6-4363-9813-FE613AE9D200}"/>
              </a:ext>
            </a:extLst>
          </p:cNvPr>
          <p:cNvSpPr/>
          <p:nvPr/>
        </p:nvSpPr>
        <p:spPr>
          <a:xfrm>
            <a:off x="10573369" y="2632011"/>
            <a:ext cx="248057" cy="521191"/>
          </a:xfrm>
          <a:prstGeom prst="rightArrow">
            <a:avLst>
              <a:gd name="adj1" fmla="val 28983"/>
              <a:gd name="adj2" fmla="val 39440"/>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F2A7EA18-39A8-4DD4-BBEA-E83149CB821E}"/>
              </a:ext>
            </a:extLst>
          </p:cNvPr>
          <p:cNvSpPr/>
          <p:nvPr/>
        </p:nvSpPr>
        <p:spPr>
          <a:xfrm>
            <a:off x="645032" y="415816"/>
            <a:ext cx="6865890" cy="584775"/>
          </a:xfrm>
          <a:prstGeom prst="rect">
            <a:avLst/>
          </a:prstGeom>
        </p:spPr>
        <p:txBody>
          <a:bodyPr wrap="square">
            <a:spAutoFit/>
          </a:bodyPr>
          <a:lstStyle/>
          <a:p>
            <a:r>
              <a:rPr lang="en-US" altLang="zh-CN" sz="3200" b="1" dirty="0" smtClean="0">
                <a:solidFill>
                  <a:schemeClr val="accent1">
                    <a:lumMod val="75000"/>
                  </a:schemeClr>
                </a:solidFill>
                <a:latin typeface="微软雅黑"/>
                <a:ea typeface="微软雅黑"/>
              </a:rPr>
              <a:t>3</a:t>
            </a:r>
            <a:r>
              <a:rPr lang="zh-CN" altLang="en-US" sz="3200" b="1" dirty="0" smtClean="0">
                <a:solidFill>
                  <a:schemeClr val="accent1">
                    <a:lumMod val="75000"/>
                  </a:schemeClr>
                </a:solidFill>
                <a:latin typeface="微软雅黑"/>
                <a:ea typeface="微软雅黑"/>
              </a:rPr>
              <a:t>：基于树莓派的</a:t>
            </a:r>
            <a:r>
              <a:rPr lang="zh-CN" altLang="en-US" sz="3200" b="1" dirty="0">
                <a:solidFill>
                  <a:schemeClr val="accent1">
                    <a:lumMod val="75000"/>
                  </a:schemeClr>
                </a:solidFill>
                <a:latin typeface="微软雅黑"/>
                <a:ea typeface="微软雅黑"/>
              </a:rPr>
              <a:t>声纹识别系统</a:t>
            </a:r>
          </a:p>
        </p:txBody>
      </p:sp>
      <p:grpSp>
        <p:nvGrpSpPr>
          <p:cNvPr id="55" name="组合 54">
            <a:extLst>
              <a:ext uri="{FF2B5EF4-FFF2-40B4-BE49-F238E27FC236}">
                <a16:creationId xmlns:a16="http://schemas.microsoft.com/office/drawing/2014/main" id="{333AB3D5-44B7-4079-A58F-B813639157C6}"/>
              </a:ext>
            </a:extLst>
          </p:cNvPr>
          <p:cNvGrpSpPr/>
          <p:nvPr/>
        </p:nvGrpSpPr>
        <p:grpSpPr>
          <a:xfrm>
            <a:off x="0" y="6340495"/>
            <a:ext cx="12192000" cy="509624"/>
            <a:chOff x="0" y="6340495"/>
            <a:chExt cx="12192000" cy="509624"/>
          </a:xfrm>
        </p:grpSpPr>
        <p:sp>
          <p:nvSpPr>
            <p:cNvPr id="56" name="矩形 55"/>
            <p:cNvSpPr/>
            <p:nvPr/>
          </p:nvSpPr>
          <p:spPr>
            <a:xfrm>
              <a:off x="0" y="6340495"/>
              <a:ext cx="12192000" cy="50962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p>
          </p:txBody>
        </p:sp>
        <p:sp>
          <p:nvSpPr>
            <p:cNvPr id="57" name="矩形 56"/>
            <p:cNvSpPr/>
            <p:nvPr/>
          </p:nvSpPr>
          <p:spPr>
            <a:xfrm>
              <a:off x="10119053" y="6420406"/>
              <a:ext cx="2009200" cy="335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p>
          </p:txBody>
        </p:sp>
        <p:sp>
          <p:nvSpPr>
            <p:cNvPr id="59" name="文本框 58"/>
            <p:cNvSpPr txBox="1"/>
            <p:nvPr/>
          </p:nvSpPr>
          <p:spPr>
            <a:xfrm>
              <a:off x="355485" y="6420406"/>
              <a:ext cx="1936638"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语音是什么</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3037235" y="6436540"/>
              <a:ext cx="1838173"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语音识别技术</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5390484" y="6434920"/>
              <a:ext cx="1838173"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语音识别工具</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62" name="文本框 61"/>
            <p:cNvSpPr txBox="1"/>
            <p:nvPr/>
          </p:nvSpPr>
          <p:spPr>
            <a:xfrm>
              <a:off x="7796190" y="6420406"/>
              <a:ext cx="1872274"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语音识别应用</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63" name="文本框 62"/>
            <p:cNvSpPr txBox="1"/>
            <p:nvPr/>
          </p:nvSpPr>
          <p:spPr>
            <a:xfrm>
              <a:off x="10106217" y="6420406"/>
              <a:ext cx="1953681" cy="337825"/>
            </a:xfrm>
            <a:prstGeom prst="rect">
              <a:avLst/>
            </a:prstGeom>
            <a:noFill/>
          </p:spPr>
          <p:txBody>
            <a:bodyPr wrap="square" rtlCol="0">
              <a:spAutoFit/>
            </a:bodyPr>
            <a:lstStyle/>
            <a:p>
              <a:pPr algn="ctr"/>
              <a:r>
                <a:rPr lang="zh-CN" altLang="en-US" sz="1600" spc="300" dirty="0" smtClean="0">
                  <a:solidFill>
                    <a:srgbClr val="666666"/>
                  </a:solidFill>
                  <a:latin typeface="微软雅黑" panose="020B0503020204020204" pitchFamily="34" charset="-122"/>
                  <a:ea typeface="微软雅黑" panose="020B0503020204020204" pitchFamily="34" charset="-122"/>
                </a:rPr>
                <a:t>项目示例</a:t>
              </a:r>
              <a:endParaRPr lang="zh-HK" altLang="en-US" sz="1600" spc="300" dirty="0">
                <a:solidFill>
                  <a:srgbClr val="666666"/>
                </a:solidFill>
                <a:latin typeface="微软雅黑" panose="020B0503020204020204" pitchFamily="34" charset="-122"/>
                <a:ea typeface="微软雅黑" panose="020B0503020204020204" pitchFamily="34" charset="-122"/>
              </a:endParaRPr>
            </a:p>
          </p:txBody>
        </p:sp>
        <p:cxnSp>
          <p:nvCxnSpPr>
            <p:cNvPr id="64" name="直接连接符 63"/>
            <p:cNvCxnSpPr/>
            <p:nvPr/>
          </p:nvCxnSpPr>
          <p:spPr>
            <a:xfrm>
              <a:off x="2576452" y="6426395"/>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132372" y="6426395"/>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528635" y="6432159"/>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0055526" y="6423513"/>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10924564"/>
      </p:ext>
    </p:extLst>
  </p:cSld>
  <p:clrMapOvr>
    <a:masterClrMapping/>
  </p:clrMapOvr>
  <p:transition>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C0E6A73A-45DF-4D59-B4EA-703A67966CE4}"/>
              </a:ext>
            </a:extLst>
          </p:cNvPr>
          <p:cNvGrpSpPr/>
          <p:nvPr/>
        </p:nvGrpSpPr>
        <p:grpSpPr>
          <a:xfrm>
            <a:off x="341679" y="202796"/>
            <a:ext cx="11718227" cy="764055"/>
            <a:chOff x="-1156921" y="761596"/>
            <a:chExt cx="11718227" cy="764055"/>
          </a:xfrm>
        </p:grpSpPr>
        <p:sp>
          <p:nvSpPr>
            <p:cNvPr id="41" name="半闭框 40">
              <a:extLst>
                <a:ext uri="{FF2B5EF4-FFF2-40B4-BE49-F238E27FC236}">
                  <a16:creationId xmlns:a16="http://schemas.microsoft.com/office/drawing/2014/main" id="{DBC06284-79CB-4354-B551-4EE704CA89FF}"/>
                </a:ext>
              </a:extLst>
            </p:cNvPr>
            <p:cNvSpPr/>
            <p:nvPr/>
          </p:nvSpPr>
          <p:spPr>
            <a:xfrm>
              <a:off x="-1156921" y="761596"/>
              <a:ext cx="1217337" cy="764055"/>
            </a:xfrm>
            <a:prstGeom prst="halfFrame">
              <a:avLst>
                <a:gd name="adj1" fmla="val 13473"/>
                <a:gd name="adj2" fmla="val 120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2B6A0F0D-2614-4E83-B61D-825CF907EB43}"/>
                </a:ext>
              </a:extLst>
            </p:cNvPr>
            <p:cNvGrpSpPr/>
            <p:nvPr/>
          </p:nvGrpSpPr>
          <p:grpSpPr>
            <a:xfrm>
              <a:off x="8694314" y="845249"/>
              <a:ext cx="1866992" cy="457021"/>
              <a:chOff x="8301813" y="450835"/>
              <a:chExt cx="2456035" cy="601216"/>
            </a:xfrm>
          </p:grpSpPr>
          <p:sp>
            <p:nvSpPr>
              <p:cNvPr id="53" name="椭圆 52">
                <a:extLst>
                  <a:ext uri="{FF2B5EF4-FFF2-40B4-BE49-F238E27FC236}">
                    <a16:creationId xmlns:a16="http://schemas.microsoft.com/office/drawing/2014/main" id="{EB07F577-D9DF-4A53-BD4D-B36561869EBC}"/>
                  </a:ext>
                </a:extLst>
              </p:cNvPr>
              <p:cNvSpPr/>
              <p:nvPr/>
            </p:nvSpPr>
            <p:spPr>
              <a:xfrm>
                <a:off x="8313338" y="456236"/>
                <a:ext cx="595817" cy="595815"/>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400" b="1" dirty="0">
                  <a:latin typeface="微软雅黑" panose="020B0503020204020204" pitchFamily="34" charset="-122"/>
                  <a:ea typeface="微软雅黑" panose="020B0503020204020204" pitchFamily="34" charset="-122"/>
                </a:endParaRPr>
              </a:p>
            </p:txBody>
          </p:sp>
          <p:grpSp>
            <p:nvGrpSpPr>
              <p:cNvPr id="54" name="组合 53">
                <a:extLst>
                  <a:ext uri="{FF2B5EF4-FFF2-40B4-BE49-F238E27FC236}">
                    <a16:creationId xmlns:a16="http://schemas.microsoft.com/office/drawing/2014/main" id="{247BC7E7-D1C6-4C85-BD44-D057E1B12CCC}"/>
                  </a:ext>
                </a:extLst>
              </p:cNvPr>
              <p:cNvGrpSpPr/>
              <p:nvPr/>
            </p:nvGrpSpPr>
            <p:grpSpPr>
              <a:xfrm>
                <a:off x="8301813" y="450835"/>
                <a:ext cx="2456035" cy="562737"/>
                <a:chOff x="8301813" y="450835"/>
                <a:chExt cx="2456035" cy="562737"/>
              </a:xfrm>
            </p:grpSpPr>
            <p:sp>
              <p:nvSpPr>
                <p:cNvPr id="55" name="文本框 54">
                  <a:extLst>
                    <a:ext uri="{FF2B5EF4-FFF2-40B4-BE49-F238E27FC236}">
                      <a16:creationId xmlns:a16="http://schemas.microsoft.com/office/drawing/2014/main" id="{067C5EDE-41ED-4245-ABFC-83934A8F0D15}"/>
                    </a:ext>
                  </a:extLst>
                </p:cNvPr>
                <p:cNvSpPr txBox="1"/>
                <p:nvPr/>
              </p:nvSpPr>
              <p:spPr>
                <a:xfrm>
                  <a:off x="8982464" y="568201"/>
                  <a:ext cx="1775384" cy="445371"/>
                </a:xfrm>
                <a:prstGeom prst="rect">
                  <a:avLst/>
                </a:prstGeom>
                <a:noFill/>
              </p:spPr>
              <p:txBody>
                <a:bodyPr wrap="square" rtlCol="0">
                  <a:spAutoFit/>
                </a:bodyPr>
                <a:lstStyle/>
                <a:p>
                  <a:r>
                    <a:rPr lang="zh-CN" altLang="en-US" sz="1600" b="1" spc="300" dirty="0">
                      <a:solidFill>
                        <a:srgbClr val="0174AB"/>
                      </a:solidFill>
                      <a:latin typeface="微软雅黑" panose="020B0503020204020204" pitchFamily="34" charset="-122"/>
                      <a:ea typeface="微软雅黑" panose="020B0503020204020204" pitchFamily="34" charset="-122"/>
                    </a:rPr>
                    <a:t>同济大学</a:t>
                  </a:r>
                  <a:endParaRPr lang="zh-HK" altLang="en-US" sz="1600" b="1" spc="300" dirty="0">
                    <a:solidFill>
                      <a:srgbClr val="0174AB"/>
                    </a:solidFill>
                    <a:latin typeface="微软雅黑" panose="020B0503020204020204" pitchFamily="34" charset="-122"/>
                    <a:ea typeface="微软雅黑" panose="020B0503020204020204" pitchFamily="34" charset="-122"/>
                  </a:endParaRPr>
                </a:p>
              </p:txBody>
            </p:sp>
            <p:pic>
              <p:nvPicPr>
                <p:cNvPr id="56" name="图片 55">
                  <a:extLst>
                    <a:ext uri="{FF2B5EF4-FFF2-40B4-BE49-F238E27FC236}">
                      <a16:creationId xmlns:a16="http://schemas.microsoft.com/office/drawing/2014/main" id="{26CB68FC-289B-467E-9C74-B406E426D3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1813" y="450835"/>
                  <a:ext cx="618880" cy="562734"/>
                </a:xfrm>
                <a:prstGeom prst="rect">
                  <a:avLst/>
                </a:prstGeom>
              </p:spPr>
            </p:pic>
          </p:grpSp>
        </p:grpSp>
      </p:grpSp>
      <p:pic>
        <p:nvPicPr>
          <p:cNvPr id="71" name="图片 70">
            <a:extLst>
              <a:ext uri="{FF2B5EF4-FFF2-40B4-BE49-F238E27FC236}">
                <a16:creationId xmlns:a16="http://schemas.microsoft.com/office/drawing/2014/main" id="{D0380688-91D4-41AE-B556-0E748511BE60}"/>
              </a:ext>
            </a:extLst>
          </p:cNvPr>
          <p:cNvPicPr/>
          <p:nvPr/>
        </p:nvPicPr>
        <p:blipFill>
          <a:blip r:embed="rId4">
            <a:extLst>
              <a:ext uri="{28A0092B-C50C-407E-A947-70E740481C1C}">
                <a14:useLocalDpi xmlns:a14="http://schemas.microsoft.com/office/drawing/2010/main" val="0"/>
              </a:ext>
            </a:extLst>
          </a:blip>
          <a:stretch>
            <a:fillRect/>
          </a:stretch>
        </p:blipFill>
        <p:spPr>
          <a:xfrm>
            <a:off x="241488" y="2077524"/>
            <a:ext cx="5580380" cy="3667760"/>
          </a:xfrm>
          <a:prstGeom prst="rect">
            <a:avLst/>
          </a:prstGeom>
        </p:spPr>
      </p:pic>
      <p:grpSp>
        <p:nvGrpSpPr>
          <p:cNvPr id="72" name="组合 71">
            <a:extLst>
              <a:ext uri="{FF2B5EF4-FFF2-40B4-BE49-F238E27FC236}">
                <a16:creationId xmlns:a16="http://schemas.microsoft.com/office/drawing/2014/main" id="{622F8F42-520D-47CA-A3AA-AC42E51DB1DE}"/>
              </a:ext>
            </a:extLst>
          </p:cNvPr>
          <p:cNvGrpSpPr/>
          <p:nvPr/>
        </p:nvGrpSpPr>
        <p:grpSpPr>
          <a:xfrm>
            <a:off x="356193" y="1300965"/>
            <a:ext cx="3218825" cy="400110"/>
            <a:chOff x="390126" y="1414766"/>
            <a:chExt cx="3218825" cy="400110"/>
          </a:xfrm>
        </p:grpSpPr>
        <p:cxnSp>
          <p:nvCxnSpPr>
            <p:cNvPr id="73" name="直接连接符 20">
              <a:extLst>
                <a:ext uri="{FF2B5EF4-FFF2-40B4-BE49-F238E27FC236}">
                  <a16:creationId xmlns:a16="http://schemas.microsoft.com/office/drawing/2014/main" id="{A9AF98E6-02ED-4BF9-AEF9-C2D7BFD15C96}"/>
                </a:ext>
              </a:extLst>
            </p:cNvPr>
            <p:cNvCxnSpPr>
              <a:cxnSpLocks/>
            </p:cNvCxnSpPr>
            <p:nvPr/>
          </p:nvCxnSpPr>
          <p:spPr>
            <a:xfrm>
              <a:off x="390126" y="1457101"/>
              <a:ext cx="0" cy="357775"/>
            </a:xfrm>
            <a:prstGeom prst="line">
              <a:avLst/>
            </a:prstGeom>
            <a:noFill/>
            <a:ln w="76200" cap="flat" cmpd="sng" algn="ctr">
              <a:solidFill>
                <a:schemeClr val="accent1"/>
              </a:solidFill>
              <a:prstDash val="solid"/>
              <a:miter lim="800000"/>
            </a:ln>
            <a:effectLst/>
          </p:spPr>
        </p:cxnSp>
        <p:sp>
          <p:nvSpPr>
            <p:cNvPr id="74" name="矩形 73">
              <a:extLst>
                <a:ext uri="{FF2B5EF4-FFF2-40B4-BE49-F238E27FC236}">
                  <a16:creationId xmlns:a16="http://schemas.microsoft.com/office/drawing/2014/main" id="{574D844D-D08F-4690-95BE-F00387CC7E56}"/>
                </a:ext>
              </a:extLst>
            </p:cNvPr>
            <p:cNvSpPr/>
            <p:nvPr/>
          </p:nvSpPr>
          <p:spPr>
            <a:xfrm>
              <a:off x="502015" y="1414766"/>
              <a:ext cx="3106936" cy="400110"/>
            </a:xfrm>
            <a:prstGeom prst="rect">
              <a:avLst/>
            </a:prstGeom>
          </p:spPr>
          <p:txBody>
            <a:bodyPr wrap="square">
              <a:spAutoFit/>
            </a:bodyPr>
            <a:lstStyle/>
            <a:p>
              <a:r>
                <a:rPr lang="zh-CN" altLang="en-US" sz="2000" b="1" dirty="0">
                  <a:solidFill>
                    <a:srgbClr val="000000">
                      <a:lumMod val="75000"/>
                      <a:lumOff val="25000"/>
                    </a:srgbClr>
                  </a:solidFill>
                  <a:latin typeface="微软雅黑"/>
                  <a:ea typeface="微软雅黑"/>
                </a:rPr>
                <a:t>声纹识别系统工作流程图</a:t>
              </a:r>
            </a:p>
          </p:txBody>
        </p:sp>
      </p:grpSp>
      <p:grpSp>
        <p:nvGrpSpPr>
          <p:cNvPr id="76" name="组合 75">
            <a:extLst>
              <a:ext uri="{FF2B5EF4-FFF2-40B4-BE49-F238E27FC236}">
                <a16:creationId xmlns:a16="http://schemas.microsoft.com/office/drawing/2014/main" id="{EA153D4C-8637-45B9-A787-7A080C853939}"/>
              </a:ext>
            </a:extLst>
          </p:cNvPr>
          <p:cNvGrpSpPr/>
          <p:nvPr/>
        </p:nvGrpSpPr>
        <p:grpSpPr>
          <a:xfrm>
            <a:off x="5992431" y="1299559"/>
            <a:ext cx="3218825" cy="400110"/>
            <a:chOff x="390126" y="1414766"/>
            <a:chExt cx="3218825" cy="400110"/>
          </a:xfrm>
        </p:grpSpPr>
        <p:cxnSp>
          <p:nvCxnSpPr>
            <p:cNvPr id="77" name="直接连接符 20">
              <a:extLst>
                <a:ext uri="{FF2B5EF4-FFF2-40B4-BE49-F238E27FC236}">
                  <a16:creationId xmlns:a16="http://schemas.microsoft.com/office/drawing/2014/main" id="{EF76B88D-455F-4C67-A36E-A5AD01D25A81}"/>
                </a:ext>
              </a:extLst>
            </p:cNvPr>
            <p:cNvCxnSpPr>
              <a:cxnSpLocks/>
            </p:cNvCxnSpPr>
            <p:nvPr/>
          </p:nvCxnSpPr>
          <p:spPr>
            <a:xfrm>
              <a:off x="390126" y="1457101"/>
              <a:ext cx="0" cy="357775"/>
            </a:xfrm>
            <a:prstGeom prst="line">
              <a:avLst/>
            </a:prstGeom>
            <a:noFill/>
            <a:ln w="76200" cap="flat" cmpd="sng" algn="ctr">
              <a:solidFill>
                <a:schemeClr val="accent1"/>
              </a:solidFill>
              <a:prstDash val="solid"/>
              <a:miter lim="800000"/>
            </a:ln>
            <a:effectLst/>
          </p:spPr>
        </p:cxnSp>
        <p:sp>
          <p:nvSpPr>
            <p:cNvPr id="78" name="矩形 77">
              <a:extLst>
                <a:ext uri="{FF2B5EF4-FFF2-40B4-BE49-F238E27FC236}">
                  <a16:creationId xmlns:a16="http://schemas.microsoft.com/office/drawing/2014/main" id="{284426FF-87B3-4308-AEFF-637600F07044}"/>
                </a:ext>
              </a:extLst>
            </p:cNvPr>
            <p:cNvSpPr/>
            <p:nvPr/>
          </p:nvSpPr>
          <p:spPr>
            <a:xfrm>
              <a:off x="502015" y="1414766"/>
              <a:ext cx="3106936" cy="400110"/>
            </a:xfrm>
            <a:prstGeom prst="rect">
              <a:avLst/>
            </a:prstGeom>
          </p:spPr>
          <p:txBody>
            <a:bodyPr wrap="square">
              <a:spAutoFit/>
            </a:bodyPr>
            <a:lstStyle/>
            <a:p>
              <a:r>
                <a:rPr lang="zh-CN" altLang="en-US" sz="2000" b="1" dirty="0">
                  <a:solidFill>
                    <a:srgbClr val="000000">
                      <a:lumMod val="75000"/>
                      <a:lumOff val="25000"/>
                    </a:srgbClr>
                  </a:solidFill>
                  <a:latin typeface="微软雅黑"/>
                  <a:ea typeface="微软雅黑"/>
                </a:rPr>
                <a:t>初始界面</a:t>
              </a:r>
            </a:p>
          </p:txBody>
        </p:sp>
      </p:grpSp>
      <p:pic>
        <p:nvPicPr>
          <p:cNvPr id="79" name="图片 78">
            <a:extLst>
              <a:ext uri="{FF2B5EF4-FFF2-40B4-BE49-F238E27FC236}">
                <a16:creationId xmlns:a16="http://schemas.microsoft.com/office/drawing/2014/main" id="{446F9001-8DBE-49FD-92CF-10C2C2B1F9CF}"/>
              </a:ext>
            </a:extLst>
          </p:cNvPr>
          <p:cNvPicPr/>
          <p:nvPr/>
        </p:nvPicPr>
        <p:blipFill rotWithShape="1">
          <a:blip r:embed="rId5" cstate="print">
            <a:extLst>
              <a:ext uri="{28A0092B-C50C-407E-A947-70E740481C1C}">
                <a14:useLocalDpi xmlns:a14="http://schemas.microsoft.com/office/drawing/2010/main" val="0"/>
              </a:ext>
            </a:extLst>
          </a:blip>
          <a:srcRect l="11765" t="13945" r="9304" b="26773"/>
          <a:stretch/>
        </p:blipFill>
        <p:spPr bwMode="auto">
          <a:xfrm>
            <a:off x="6094534" y="2246278"/>
            <a:ext cx="4806547" cy="2706276"/>
          </a:xfrm>
          <a:prstGeom prst="rect">
            <a:avLst/>
          </a:prstGeom>
          <a:ln>
            <a:noFill/>
          </a:ln>
          <a:extLst>
            <a:ext uri="{53640926-AAD7-44D8-BBD7-CCE9431645EC}">
              <a14:shadowObscured xmlns:a14="http://schemas.microsoft.com/office/drawing/2010/main"/>
            </a:ext>
          </a:extLst>
        </p:spPr>
      </p:pic>
      <p:sp>
        <p:nvSpPr>
          <p:cNvPr id="35" name="矩形 34">
            <a:extLst>
              <a:ext uri="{FF2B5EF4-FFF2-40B4-BE49-F238E27FC236}">
                <a16:creationId xmlns:a16="http://schemas.microsoft.com/office/drawing/2014/main" id="{F2A7EA18-39A8-4DD4-BBEA-E83149CB821E}"/>
              </a:ext>
            </a:extLst>
          </p:cNvPr>
          <p:cNvSpPr/>
          <p:nvPr/>
        </p:nvSpPr>
        <p:spPr>
          <a:xfrm>
            <a:off x="645032" y="415816"/>
            <a:ext cx="6865890" cy="584775"/>
          </a:xfrm>
          <a:prstGeom prst="rect">
            <a:avLst/>
          </a:prstGeom>
        </p:spPr>
        <p:txBody>
          <a:bodyPr wrap="square">
            <a:spAutoFit/>
          </a:bodyPr>
          <a:lstStyle/>
          <a:p>
            <a:r>
              <a:rPr lang="en-US" altLang="zh-CN" sz="3200" b="1" dirty="0">
                <a:solidFill>
                  <a:schemeClr val="accent1">
                    <a:lumMod val="75000"/>
                  </a:schemeClr>
                </a:solidFill>
                <a:latin typeface="微软雅黑"/>
                <a:ea typeface="微软雅黑"/>
              </a:rPr>
              <a:t>3</a:t>
            </a:r>
            <a:r>
              <a:rPr lang="zh-CN" altLang="en-US" sz="3200" b="1" dirty="0">
                <a:solidFill>
                  <a:schemeClr val="accent1">
                    <a:lumMod val="75000"/>
                  </a:schemeClr>
                </a:solidFill>
                <a:latin typeface="微软雅黑"/>
                <a:ea typeface="微软雅黑"/>
              </a:rPr>
              <a:t>：基于</a:t>
            </a:r>
            <a:r>
              <a:rPr lang="zh-CN" altLang="en-US" sz="3200" b="1" dirty="0" smtClean="0">
                <a:solidFill>
                  <a:schemeClr val="accent1">
                    <a:lumMod val="75000"/>
                  </a:schemeClr>
                </a:solidFill>
                <a:latin typeface="微软雅黑"/>
                <a:ea typeface="微软雅黑"/>
              </a:rPr>
              <a:t>树莓派的</a:t>
            </a:r>
            <a:r>
              <a:rPr lang="zh-CN" altLang="en-US" sz="3200" b="1" dirty="0">
                <a:solidFill>
                  <a:schemeClr val="accent1">
                    <a:lumMod val="75000"/>
                  </a:schemeClr>
                </a:solidFill>
                <a:latin typeface="微软雅黑"/>
                <a:ea typeface="微软雅黑"/>
              </a:rPr>
              <a:t>声纹识别系统</a:t>
            </a:r>
          </a:p>
        </p:txBody>
      </p:sp>
      <p:grpSp>
        <p:nvGrpSpPr>
          <p:cNvPr id="32" name="组合 31">
            <a:extLst>
              <a:ext uri="{FF2B5EF4-FFF2-40B4-BE49-F238E27FC236}">
                <a16:creationId xmlns:a16="http://schemas.microsoft.com/office/drawing/2014/main" id="{333AB3D5-44B7-4079-A58F-B813639157C6}"/>
              </a:ext>
            </a:extLst>
          </p:cNvPr>
          <p:cNvGrpSpPr/>
          <p:nvPr/>
        </p:nvGrpSpPr>
        <p:grpSpPr>
          <a:xfrm>
            <a:off x="0" y="6340495"/>
            <a:ext cx="12192000" cy="509624"/>
            <a:chOff x="0" y="6340495"/>
            <a:chExt cx="12192000" cy="509624"/>
          </a:xfrm>
        </p:grpSpPr>
        <p:sp>
          <p:nvSpPr>
            <p:cNvPr id="33" name="矩形 32"/>
            <p:cNvSpPr/>
            <p:nvPr/>
          </p:nvSpPr>
          <p:spPr>
            <a:xfrm>
              <a:off x="0" y="6340495"/>
              <a:ext cx="12192000" cy="50962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p>
          </p:txBody>
        </p:sp>
        <p:sp>
          <p:nvSpPr>
            <p:cNvPr id="36" name="矩形 35"/>
            <p:cNvSpPr/>
            <p:nvPr/>
          </p:nvSpPr>
          <p:spPr>
            <a:xfrm>
              <a:off x="10119053" y="6420406"/>
              <a:ext cx="2009200" cy="335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p>
          </p:txBody>
        </p:sp>
        <p:sp>
          <p:nvSpPr>
            <p:cNvPr id="37" name="文本框 36"/>
            <p:cNvSpPr txBox="1"/>
            <p:nvPr/>
          </p:nvSpPr>
          <p:spPr>
            <a:xfrm>
              <a:off x="355485" y="6420406"/>
              <a:ext cx="1936638"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语音是什么</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3037235" y="6436540"/>
              <a:ext cx="1838173"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语音识别技术</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5390484" y="6434920"/>
              <a:ext cx="1838173"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语音识别工具</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7796190" y="6420406"/>
              <a:ext cx="1872274"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语音识别应用</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10106217" y="6420406"/>
              <a:ext cx="1953681" cy="337825"/>
            </a:xfrm>
            <a:prstGeom prst="rect">
              <a:avLst/>
            </a:prstGeom>
            <a:noFill/>
          </p:spPr>
          <p:txBody>
            <a:bodyPr wrap="square" rtlCol="0">
              <a:spAutoFit/>
            </a:bodyPr>
            <a:lstStyle/>
            <a:p>
              <a:pPr algn="ctr"/>
              <a:r>
                <a:rPr lang="zh-CN" altLang="en-US" sz="1600" spc="300" dirty="0" smtClean="0">
                  <a:solidFill>
                    <a:srgbClr val="666666"/>
                  </a:solidFill>
                  <a:latin typeface="微软雅黑" panose="020B0503020204020204" pitchFamily="34" charset="-122"/>
                  <a:ea typeface="微软雅黑" panose="020B0503020204020204" pitchFamily="34" charset="-122"/>
                </a:rPr>
                <a:t>项目示例</a:t>
              </a:r>
              <a:endParaRPr lang="zh-HK" altLang="en-US" sz="1600" spc="300" dirty="0">
                <a:solidFill>
                  <a:srgbClr val="666666"/>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2576452" y="6426395"/>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5132372" y="6426395"/>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528635" y="6432159"/>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0055526" y="6423513"/>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4188106"/>
      </p:ext>
    </p:extLst>
  </p:cSld>
  <p:clrMapOvr>
    <a:masterClrMapping/>
  </p:clrMapOvr>
  <p:transition>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C0E6A73A-45DF-4D59-B4EA-703A67966CE4}"/>
              </a:ext>
            </a:extLst>
          </p:cNvPr>
          <p:cNvGrpSpPr/>
          <p:nvPr/>
        </p:nvGrpSpPr>
        <p:grpSpPr>
          <a:xfrm>
            <a:off x="341679" y="202796"/>
            <a:ext cx="11718227" cy="764055"/>
            <a:chOff x="-1156921" y="761596"/>
            <a:chExt cx="11718227" cy="764055"/>
          </a:xfrm>
        </p:grpSpPr>
        <p:sp>
          <p:nvSpPr>
            <p:cNvPr id="41" name="半闭框 40">
              <a:extLst>
                <a:ext uri="{FF2B5EF4-FFF2-40B4-BE49-F238E27FC236}">
                  <a16:creationId xmlns:a16="http://schemas.microsoft.com/office/drawing/2014/main" id="{DBC06284-79CB-4354-B551-4EE704CA89FF}"/>
                </a:ext>
              </a:extLst>
            </p:cNvPr>
            <p:cNvSpPr/>
            <p:nvPr/>
          </p:nvSpPr>
          <p:spPr>
            <a:xfrm>
              <a:off x="-1156921" y="761596"/>
              <a:ext cx="1217337" cy="764055"/>
            </a:xfrm>
            <a:prstGeom prst="halfFrame">
              <a:avLst>
                <a:gd name="adj1" fmla="val 13473"/>
                <a:gd name="adj2" fmla="val 120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2B6A0F0D-2614-4E83-B61D-825CF907EB43}"/>
                </a:ext>
              </a:extLst>
            </p:cNvPr>
            <p:cNvGrpSpPr/>
            <p:nvPr/>
          </p:nvGrpSpPr>
          <p:grpSpPr>
            <a:xfrm>
              <a:off x="8694314" y="845249"/>
              <a:ext cx="1866992" cy="457021"/>
              <a:chOff x="8301813" y="450835"/>
              <a:chExt cx="2456035" cy="601216"/>
            </a:xfrm>
          </p:grpSpPr>
          <p:sp>
            <p:nvSpPr>
              <p:cNvPr id="53" name="椭圆 52">
                <a:extLst>
                  <a:ext uri="{FF2B5EF4-FFF2-40B4-BE49-F238E27FC236}">
                    <a16:creationId xmlns:a16="http://schemas.microsoft.com/office/drawing/2014/main" id="{EB07F577-D9DF-4A53-BD4D-B36561869EBC}"/>
                  </a:ext>
                </a:extLst>
              </p:cNvPr>
              <p:cNvSpPr/>
              <p:nvPr/>
            </p:nvSpPr>
            <p:spPr>
              <a:xfrm>
                <a:off x="8313338" y="456236"/>
                <a:ext cx="595817" cy="595815"/>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400" b="1" dirty="0">
                  <a:latin typeface="微软雅黑" panose="020B0503020204020204" pitchFamily="34" charset="-122"/>
                  <a:ea typeface="微软雅黑" panose="020B0503020204020204" pitchFamily="34" charset="-122"/>
                </a:endParaRPr>
              </a:p>
            </p:txBody>
          </p:sp>
          <p:grpSp>
            <p:nvGrpSpPr>
              <p:cNvPr id="54" name="组合 53">
                <a:extLst>
                  <a:ext uri="{FF2B5EF4-FFF2-40B4-BE49-F238E27FC236}">
                    <a16:creationId xmlns:a16="http://schemas.microsoft.com/office/drawing/2014/main" id="{247BC7E7-D1C6-4C85-BD44-D057E1B12CCC}"/>
                  </a:ext>
                </a:extLst>
              </p:cNvPr>
              <p:cNvGrpSpPr/>
              <p:nvPr/>
            </p:nvGrpSpPr>
            <p:grpSpPr>
              <a:xfrm>
                <a:off x="8301813" y="450835"/>
                <a:ext cx="2456035" cy="562737"/>
                <a:chOff x="8301813" y="450835"/>
                <a:chExt cx="2456035" cy="562737"/>
              </a:xfrm>
            </p:grpSpPr>
            <p:sp>
              <p:nvSpPr>
                <p:cNvPr id="55" name="文本框 54">
                  <a:extLst>
                    <a:ext uri="{FF2B5EF4-FFF2-40B4-BE49-F238E27FC236}">
                      <a16:creationId xmlns:a16="http://schemas.microsoft.com/office/drawing/2014/main" id="{067C5EDE-41ED-4245-ABFC-83934A8F0D15}"/>
                    </a:ext>
                  </a:extLst>
                </p:cNvPr>
                <p:cNvSpPr txBox="1"/>
                <p:nvPr/>
              </p:nvSpPr>
              <p:spPr>
                <a:xfrm>
                  <a:off x="8982464" y="568201"/>
                  <a:ext cx="1775384" cy="445371"/>
                </a:xfrm>
                <a:prstGeom prst="rect">
                  <a:avLst/>
                </a:prstGeom>
                <a:noFill/>
              </p:spPr>
              <p:txBody>
                <a:bodyPr wrap="square" rtlCol="0">
                  <a:spAutoFit/>
                </a:bodyPr>
                <a:lstStyle/>
                <a:p>
                  <a:r>
                    <a:rPr lang="zh-CN" altLang="en-US" sz="1600" b="1" spc="300" dirty="0">
                      <a:solidFill>
                        <a:srgbClr val="0174AB"/>
                      </a:solidFill>
                      <a:latin typeface="微软雅黑" panose="020B0503020204020204" pitchFamily="34" charset="-122"/>
                      <a:ea typeface="微软雅黑" panose="020B0503020204020204" pitchFamily="34" charset="-122"/>
                    </a:rPr>
                    <a:t>同济大学</a:t>
                  </a:r>
                  <a:endParaRPr lang="zh-HK" altLang="en-US" sz="1600" b="1" spc="300" dirty="0">
                    <a:solidFill>
                      <a:srgbClr val="0174AB"/>
                    </a:solidFill>
                    <a:latin typeface="微软雅黑" panose="020B0503020204020204" pitchFamily="34" charset="-122"/>
                    <a:ea typeface="微软雅黑" panose="020B0503020204020204" pitchFamily="34" charset="-122"/>
                  </a:endParaRPr>
                </a:p>
              </p:txBody>
            </p:sp>
            <p:pic>
              <p:nvPicPr>
                <p:cNvPr id="56" name="图片 55">
                  <a:extLst>
                    <a:ext uri="{FF2B5EF4-FFF2-40B4-BE49-F238E27FC236}">
                      <a16:creationId xmlns:a16="http://schemas.microsoft.com/office/drawing/2014/main" id="{26CB68FC-289B-467E-9C74-B406E426D3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1813" y="450835"/>
                  <a:ext cx="618880" cy="562734"/>
                </a:xfrm>
                <a:prstGeom prst="rect">
                  <a:avLst/>
                </a:prstGeom>
              </p:spPr>
            </p:pic>
          </p:grpSp>
        </p:grpSp>
      </p:grpSp>
      <p:grpSp>
        <p:nvGrpSpPr>
          <p:cNvPr id="72" name="组合 71">
            <a:extLst>
              <a:ext uri="{FF2B5EF4-FFF2-40B4-BE49-F238E27FC236}">
                <a16:creationId xmlns:a16="http://schemas.microsoft.com/office/drawing/2014/main" id="{622F8F42-520D-47CA-A3AA-AC42E51DB1DE}"/>
              </a:ext>
            </a:extLst>
          </p:cNvPr>
          <p:cNvGrpSpPr/>
          <p:nvPr/>
        </p:nvGrpSpPr>
        <p:grpSpPr>
          <a:xfrm>
            <a:off x="356193" y="1300965"/>
            <a:ext cx="3218825" cy="400110"/>
            <a:chOff x="390126" y="1414766"/>
            <a:chExt cx="3218825" cy="400110"/>
          </a:xfrm>
        </p:grpSpPr>
        <p:cxnSp>
          <p:nvCxnSpPr>
            <p:cNvPr id="73" name="直接连接符 20">
              <a:extLst>
                <a:ext uri="{FF2B5EF4-FFF2-40B4-BE49-F238E27FC236}">
                  <a16:creationId xmlns:a16="http://schemas.microsoft.com/office/drawing/2014/main" id="{A9AF98E6-02ED-4BF9-AEF9-C2D7BFD15C96}"/>
                </a:ext>
              </a:extLst>
            </p:cNvPr>
            <p:cNvCxnSpPr>
              <a:cxnSpLocks/>
            </p:cNvCxnSpPr>
            <p:nvPr/>
          </p:nvCxnSpPr>
          <p:spPr>
            <a:xfrm>
              <a:off x="390126" y="1457101"/>
              <a:ext cx="0" cy="357775"/>
            </a:xfrm>
            <a:prstGeom prst="line">
              <a:avLst/>
            </a:prstGeom>
            <a:noFill/>
            <a:ln w="76200" cap="flat" cmpd="sng" algn="ctr">
              <a:solidFill>
                <a:schemeClr val="accent1"/>
              </a:solidFill>
              <a:prstDash val="solid"/>
              <a:miter lim="800000"/>
            </a:ln>
            <a:effectLst/>
          </p:spPr>
        </p:cxnSp>
        <p:sp>
          <p:nvSpPr>
            <p:cNvPr id="74" name="矩形 73">
              <a:extLst>
                <a:ext uri="{FF2B5EF4-FFF2-40B4-BE49-F238E27FC236}">
                  <a16:creationId xmlns:a16="http://schemas.microsoft.com/office/drawing/2014/main" id="{574D844D-D08F-4690-95BE-F00387CC7E56}"/>
                </a:ext>
              </a:extLst>
            </p:cNvPr>
            <p:cNvSpPr/>
            <p:nvPr/>
          </p:nvSpPr>
          <p:spPr>
            <a:xfrm>
              <a:off x="502015" y="1414766"/>
              <a:ext cx="3106936" cy="400110"/>
            </a:xfrm>
            <a:prstGeom prst="rect">
              <a:avLst/>
            </a:prstGeom>
          </p:spPr>
          <p:txBody>
            <a:bodyPr wrap="square">
              <a:spAutoFit/>
            </a:bodyPr>
            <a:lstStyle/>
            <a:p>
              <a:r>
                <a:rPr lang="zh-CN" altLang="en-US" sz="2000" b="1" dirty="0">
                  <a:solidFill>
                    <a:srgbClr val="000000">
                      <a:lumMod val="75000"/>
                      <a:lumOff val="25000"/>
                    </a:srgbClr>
                  </a:solidFill>
                  <a:latin typeface="微软雅黑"/>
                  <a:ea typeface="微软雅黑"/>
                </a:rPr>
                <a:t>训练界面</a:t>
              </a:r>
            </a:p>
          </p:txBody>
        </p:sp>
      </p:grpSp>
      <p:grpSp>
        <p:nvGrpSpPr>
          <p:cNvPr id="76" name="组合 75">
            <a:extLst>
              <a:ext uri="{FF2B5EF4-FFF2-40B4-BE49-F238E27FC236}">
                <a16:creationId xmlns:a16="http://schemas.microsoft.com/office/drawing/2014/main" id="{EA153D4C-8637-45B9-A787-7A080C853939}"/>
              </a:ext>
            </a:extLst>
          </p:cNvPr>
          <p:cNvGrpSpPr/>
          <p:nvPr/>
        </p:nvGrpSpPr>
        <p:grpSpPr>
          <a:xfrm>
            <a:off x="6534736" y="1300965"/>
            <a:ext cx="3218825" cy="400110"/>
            <a:chOff x="390126" y="1414766"/>
            <a:chExt cx="3218825" cy="400110"/>
          </a:xfrm>
        </p:grpSpPr>
        <p:cxnSp>
          <p:nvCxnSpPr>
            <p:cNvPr id="77" name="直接连接符 20">
              <a:extLst>
                <a:ext uri="{FF2B5EF4-FFF2-40B4-BE49-F238E27FC236}">
                  <a16:creationId xmlns:a16="http://schemas.microsoft.com/office/drawing/2014/main" id="{EF76B88D-455F-4C67-A36E-A5AD01D25A81}"/>
                </a:ext>
              </a:extLst>
            </p:cNvPr>
            <p:cNvCxnSpPr>
              <a:cxnSpLocks/>
            </p:cNvCxnSpPr>
            <p:nvPr/>
          </p:nvCxnSpPr>
          <p:spPr>
            <a:xfrm>
              <a:off x="390126" y="1457101"/>
              <a:ext cx="0" cy="357775"/>
            </a:xfrm>
            <a:prstGeom prst="line">
              <a:avLst/>
            </a:prstGeom>
            <a:noFill/>
            <a:ln w="76200" cap="flat" cmpd="sng" algn="ctr">
              <a:solidFill>
                <a:schemeClr val="accent1"/>
              </a:solidFill>
              <a:prstDash val="solid"/>
              <a:miter lim="800000"/>
            </a:ln>
            <a:effectLst/>
          </p:spPr>
        </p:cxnSp>
        <p:sp>
          <p:nvSpPr>
            <p:cNvPr id="78" name="矩形 77">
              <a:extLst>
                <a:ext uri="{FF2B5EF4-FFF2-40B4-BE49-F238E27FC236}">
                  <a16:creationId xmlns:a16="http://schemas.microsoft.com/office/drawing/2014/main" id="{284426FF-87B3-4308-AEFF-637600F07044}"/>
                </a:ext>
              </a:extLst>
            </p:cNvPr>
            <p:cNvSpPr/>
            <p:nvPr/>
          </p:nvSpPr>
          <p:spPr>
            <a:xfrm>
              <a:off x="502015" y="1414766"/>
              <a:ext cx="3106936" cy="400110"/>
            </a:xfrm>
            <a:prstGeom prst="rect">
              <a:avLst/>
            </a:prstGeom>
          </p:spPr>
          <p:txBody>
            <a:bodyPr wrap="square">
              <a:spAutoFit/>
            </a:bodyPr>
            <a:lstStyle/>
            <a:p>
              <a:r>
                <a:rPr lang="zh-CN" altLang="en-US" sz="2000" b="1" dirty="0">
                  <a:solidFill>
                    <a:srgbClr val="000000">
                      <a:lumMod val="75000"/>
                      <a:lumOff val="25000"/>
                    </a:srgbClr>
                  </a:solidFill>
                  <a:latin typeface="微软雅黑"/>
                  <a:ea typeface="微软雅黑"/>
                </a:rPr>
                <a:t>识别界面</a:t>
              </a:r>
            </a:p>
          </p:txBody>
        </p:sp>
      </p:grpSp>
      <p:pic>
        <p:nvPicPr>
          <p:cNvPr id="35" name="图片 34">
            <a:extLst>
              <a:ext uri="{FF2B5EF4-FFF2-40B4-BE49-F238E27FC236}">
                <a16:creationId xmlns:a16="http://schemas.microsoft.com/office/drawing/2014/main" id="{0F6F5588-E6AA-4504-9951-B97581D107A9}"/>
              </a:ext>
            </a:extLst>
          </p:cNvPr>
          <p:cNvPicPr/>
          <p:nvPr/>
        </p:nvPicPr>
        <p:blipFill rotWithShape="1">
          <a:blip r:embed="rId3" cstate="print">
            <a:extLst>
              <a:ext uri="{28A0092B-C50C-407E-A947-70E740481C1C}">
                <a14:useLocalDpi xmlns:a14="http://schemas.microsoft.com/office/drawing/2010/main" val="0"/>
              </a:ext>
            </a:extLst>
          </a:blip>
          <a:srcRect l="8073" t="8383" r="2243" b="23737"/>
          <a:stretch/>
        </p:blipFill>
        <p:spPr bwMode="auto">
          <a:xfrm>
            <a:off x="688181" y="2035189"/>
            <a:ext cx="4363386" cy="2475995"/>
          </a:xfrm>
          <a:prstGeom prst="rect">
            <a:avLst/>
          </a:prstGeom>
          <a:ln>
            <a:noFill/>
          </a:ln>
          <a:extLst>
            <a:ext uri="{53640926-AAD7-44D8-BBD7-CCE9431645EC}">
              <a14:shadowObscured xmlns:a14="http://schemas.microsoft.com/office/drawing/2010/main"/>
            </a:ext>
          </a:extLst>
        </p:spPr>
      </p:pic>
      <p:pic>
        <p:nvPicPr>
          <p:cNvPr id="38" name="图片 37">
            <a:extLst>
              <a:ext uri="{FF2B5EF4-FFF2-40B4-BE49-F238E27FC236}">
                <a16:creationId xmlns:a16="http://schemas.microsoft.com/office/drawing/2014/main" id="{600CA418-3D76-4411-9A69-0F93E6FF8DF9}"/>
              </a:ext>
            </a:extLst>
          </p:cNvPr>
          <p:cNvPicPr/>
          <p:nvPr/>
        </p:nvPicPr>
        <p:blipFill rotWithShape="1">
          <a:blip r:embed="rId4" cstate="print">
            <a:extLst>
              <a:ext uri="{28A0092B-C50C-407E-A947-70E740481C1C}">
                <a14:useLocalDpi xmlns:a14="http://schemas.microsoft.com/office/drawing/2010/main" val="0"/>
              </a:ext>
            </a:extLst>
          </a:blip>
          <a:srcRect l="3981" t="66119" r="2721" b="4121"/>
          <a:stretch/>
        </p:blipFill>
        <p:spPr bwMode="auto">
          <a:xfrm>
            <a:off x="690342" y="4845297"/>
            <a:ext cx="4363387" cy="1042594"/>
          </a:xfrm>
          <a:prstGeom prst="rect">
            <a:avLst/>
          </a:prstGeom>
          <a:ln>
            <a:noFill/>
          </a:ln>
          <a:extLst>
            <a:ext uri="{53640926-AAD7-44D8-BBD7-CCE9431645EC}">
              <a14:shadowObscured xmlns:a14="http://schemas.microsoft.com/office/drawing/2010/main"/>
            </a:ext>
          </a:extLst>
        </p:spPr>
      </p:pic>
      <p:pic>
        <p:nvPicPr>
          <p:cNvPr id="39" name="图片 38">
            <a:extLst>
              <a:ext uri="{FF2B5EF4-FFF2-40B4-BE49-F238E27FC236}">
                <a16:creationId xmlns:a16="http://schemas.microsoft.com/office/drawing/2014/main" id="{8FB0924E-A435-41C2-BD34-106AC2F2E4E5}"/>
              </a:ext>
            </a:extLst>
          </p:cNvPr>
          <p:cNvPicPr/>
          <p:nvPr/>
        </p:nvPicPr>
        <p:blipFill rotWithShape="1">
          <a:blip r:embed="rId5" cstate="print">
            <a:extLst>
              <a:ext uri="{28A0092B-C50C-407E-A947-70E740481C1C}">
                <a14:useLocalDpi xmlns:a14="http://schemas.microsoft.com/office/drawing/2010/main" val="0"/>
              </a:ext>
            </a:extLst>
          </a:blip>
          <a:srcRect l="7149" t="9532" r="3561" b="22275"/>
          <a:stretch/>
        </p:blipFill>
        <p:spPr bwMode="auto">
          <a:xfrm>
            <a:off x="6636538" y="2035189"/>
            <a:ext cx="4363386" cy="2498952"/>
          </a:xfrm>
          <a:prstGeom prst="rect">
            <a:avLst/>
          </a:prstGeom>
          <a:ln>
            <a:noFill/>
          </a:ln>
          <a:extLst>
            <a:ext uri="{53640926-AAD7-44D8-BBD7-CCE9431645EC}">
              <a14:shadowObscured xmlns:a14="http://schemas.microsoft.com/office/drawing/2010/main"/>
            </a:ext>
          </a:extLst>
        </p:spPr>
      </p:pic>
      <p:pic>
        <p:nvPicPr>
          <p:cNvPr id="42" name="图片 41">
            <a:extLst>
              <a:ext uri="{FF2B5EF4-FFF2-40B4-BE49-F238E27FC236}">
                <a16:creationId xmlns:a16="http://schemas.microsoft.com/office/drawing/2014/main" id="{9C8BF08B-75B5-4FF7-93C3-B0E605FB6FB0}"/>
              </a:ext>
            </a:extLst>
          </p:cNvPr>
          <p:cNvPicPr/>
          <p:nvPr/>
        </p:nvPicPr>
        <p:blipFill rotWithShape="1">
          <a:blip r:embed="rId6" cstate="print">
            <a:extLst>
              <a:ext uri="{28A0092B-C50C-407E-A947-70E740481C1C}">
                <a14:useLocalDpi xmlns:a14="http://schemas.microsoft.com/office/drawing/2010/main" val="0"/>
              </a:ext>
            </a:extLst>
          </a:blip>
          <a:srcRect l="-131" t="62228" r="7058" b="17502"/>
          <a:stretch/>
        </p:blipFill>
        <p:spPr bwMode="auto">
          <a:xfrm>
            <a:off x="6308628" y="4929775"/>
            <a:ext cx="5193030" cy="847725"/>
          </a:xfrm>
          <a:prstGeom prst="rect">
            <a:avLst/>
          </a:prstGeom>
          <a:ln>
            <a:noFill/>
          </a:ln>
          <a:extLst>
            <a:ext uri="{53640926-AAD7-44D8-BBD7-CCE9431645EC}">
              <a14:shadowObscured xmlns:a14="http://schemas.microsoft.com/office/drawing/2010/main"/>
            </a:ext>
          </a:extLst>
        </p:spPr>
      </p:pic>
      <p:sp>
        <p:nvSpPr>
          <p:cNvPr id="43" name="矩形 42">
            <a:extLst>
              <a:ext uri="{FF2B5EF4-FFF2-40B4-BE49-F238E27FC236}">
                <a16:creationId xmlns:a16="http://schemas.microsoft.com/office/drawing/2014/main" id="{F2A7EA18-39A8-4DD4-BBEA-E83149CB821E}"/>
              </a:ext>
            </a:extLst>
          </p:cNvPr>
          <p:cNvSpPr/>
          <p:nvPr/>
        </p:nvSpPr>
        <p:spPr>
          <a:xfrm>
            <a:off x="645032" y="415816"/>
            <a:ext cx="6865890" cy="584775"/>
          </a:xfrm>
          <a:prstGeom prst="rect">
            <a:avLst/>
          </a:prstGeom>
        </p:spPr>
        <p:txBody>
          <a:bodyPr wrap="square">
            <a:spAutoFit/>
          </a:bodyPr>
          <a:lstStyle/>
          <a:p>
            <a:r>
              <a:rPr lang="en-US" altLang="zh-CN" sz="3200" b="1" dirty="0">
                <a:solidFill>
                  <a:schemeClr val="accent1">
                    <a:lumMod val="75000"/>
                  </a:schemeClr>
                </a:solidFill>
                <a:latin typeface="微软雅黑"/>
                <a:ea typeface="微软雅黑"/>
              </a:rPr>
              <a:t>3</a:t>
            </a:r>
            <a:r>
              <a:rPr lang="zh-CN" altLang="en-US" sz="3200" b="1" dirty="0">
                <a:solidFill>
                  <a:schemeClr val="accent1">
                    <a:lumMod val="75000"/>
                  </a:schemeClr>
                </a:solidFill>
                <a:latin typeface="微软雅黑"/>
                <a:ea typeface="微软雅黑"/>
              </a:rPr>
              <a:t>：基于</a:t>
            </a:r>
            <a:r>
              <a:rPr lang="zh-CN" altLang="en-US" sz="3200" b="1" dirty="0" smtClean="0">
                <a:solidFill>
                  <a:schemeClr val="accent1">
                    <a:lumMod val="75000"/>
                  </a:schemeClr>
                </a:solidFill>
                <a:latin typeface="微软雅黑"/>
                <a:ea typeface="微软雅黑"/>
              </a:rPr>
              <a:t>树莓派的</a:t>
            </a:r>
            <a:r>
              <a:rPr lang="zh-CN" altLang="en-US" sz="3200" b="1" dirty="0">
                <a:solidFill>
                  <a:schemeClr val="accent1">
                    <a:lumMod val="75000"/>
                  </a:schemeClr>
                </a:solidFill>
                <a:latin typeface="微软雅黑"/>
                <a:ea typeface="微软雅黑"/>
              </a:rPr>
              <a:t>声纹识别系统</a:t>
            </a:r>
          </a:p>
        </p:txBody>
      </p:sp>
      <p:grpSp>
        <p:nvGrpSpPr>
          <p:cNvPr id="36" name="组合 35">
            <a:extLst>
              <a:ext uri="{FF2B5EF4-FFF2-40B4-BE49-F238E27FC236}">
                <a16:creationId xmlns:a16="http://schemas.microsoft.com/office/drawing/2014/main" id="{333AB3D5-44B7-4079-A58F-B813639157C6}"/>
              </a:ext>
            </a:extLst>
          </p:cNvPr>
          <p:cNvGrpSpPr/>
          <p:nvPr/>
        </p:nvGrpSpPr>
        <p:grpSpPr>
          <a:xfrm>
            <a:off x="0" y="6340495"/>
            <a:ext cx="12192000" cy="509624"/>
            <a:chOff x="0" y="6340495"/>
            <a:chExt cx="12192000" cy="509624"/>
          </a:xfrm>
        </p:grpSpPr>
        <p:sp>
          <p:nvSpPr>
            <p:cNvPr id="37" name="矩形 36"/>
            <p:cNvSpPr/>
            <p:nvPr/>
          </p:nvSpPr>
          <p:spPr>
            <a:xfrm>
              <a:off x="0" y="6340495"/>
              <a:ext cx="12192000" cy="50962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p>
          </p:txBody>
        </p:sp>
        <p:sp>
          <p:nvSpPr>
            <p:cNvPr id="40" name="矩形 39"/>
            <p:cNvSpPr/>
            <p:nvPr/>
          </p:nvSpPr>
          <p:spPr>
            <a:xfrm>
              <a:off x="10119053" y="6420406"/>
              <a:ext cx="2009200" cy="335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p>
          </p:txBody>
        </p:sp>
        <p:sp>
          <p:nvSpPr>
            <p:cNvPr id="44" name="文本框 43"/>
            <p:cNvSpPr txBox="1"/>
            <p:nvPr/>
          </p:nvSpPr>
          <p:spPr>
            <a:xfrm>
              <a:off x="355485" y="6420406"/>
              <a:ext cx="1936638"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语音是什么</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3037235" y="6436540"/>
              <a:ext cx="1838173"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语音识别技术</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5390484" y="6434920"/>
              <a:ext cx="1838173"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语音识别工具</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7796190" y="6420406"/>
              <a:ext cx="1872274"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语音识别应用</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10106217" y="6420406"/>
              <a:ext cx="1953681" cy="337825"/>
            </a:xfrm>
            <a:prstGeom prst="rect">
              <a:avLst/>
            </a:prstGeom>
            <a:noFill/>
          </p:spPr>
          <p:txBody>
            <a:bodyPr wrap="square" rtlCol="0">
              <a:spAutoFit/>
            </a:bodyPr>
            <a:lstStyle/>
            <a:p>
              <a:pPr algn="ctr"/>
              <a:r>
                <a:rPr lang="zh-CN" altLang="en-US" sz="1600" spc="300" dirty="0" smtClean="0">
                  <a:solidFill>
                    <a:srgbClr val="666666"/>
                  </a:solidFill>
                  <a:latin typeface="微软雅黑" panose="020B0503020204020204" pitchFamily="34" charset="-122"/>
                  <a:ea typeface="微软雅黑" panose="020B0503020204020204" pitchFamily="34" charset="-122"/>
                </a:rPr>
                <a:t>项目示例</a:t>
              </a:r>
              <a:endParaRPr lang="zh-HK" altLang="en-US" sz="1600" spc="300" dirty="0">
                <a:solidFill>
                  <a:srgbClr val="666666"/>
                </a:solidFill>
                <a:latin typeface="微软雅黑" panose="020B0503020204020204" pitchFamily="34" charset="-122"/>
                <a:ea typeface="微软雅黑" panose="020B0503020204020204" pitchFamily="34" charset="-122"/>
              </a:endParaRPr>
            </a:p>
          </p:txBody>
        </p:sp>
        <p:cxnSp>
          <p:nvCxnSpPr>
            <p:cNvPr id="49" name="直接连接符 48"/>
            <p:cNvCxnSpPr/>
            <p:nvPr/>
          </p:nvCxnSpPr>
          <p:spPr>
            <a:xfrm>
              <a:off x="2576452" y="6426395"/>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5132372" y="6426395"/>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528635" y="6432159"/>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0055526" y="6423513"/>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7892966"/>
      </p:ext>
    </p:extLst>
  </p:cSld>
  <p:clrMapOvr>
    <a:masterClrMapping/>
  </p:clrMapOvr>
  <p:transition>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C0E6A73A-45DF-4D59-B4EA-703A67966CE4}"/>
              </a:ext>
            </a:extLst>
          </p:cNvPr>
          <p:cNvGrpSpPr/>
          <p:nvPr/>
        </p:nvGrpSpPr>
        <p:grpSpPr>
          <a:xfrm>
            <a:off x="341679" y="202796"/>
            <a:ext cx="11718227" cy="764055"/>
            <a:chOff x="-1156921" y="761596"/>
            <a:chExt cx="11718227" cy="764055"/>
          </a:xfrm>
        </p:grpSpPr>
        <p:sp>
          <p:nvSpPr>
            <p:cNvPr id="41" name="半闭框 40">
              <a:extLst>
                <a:ext uri="{FF2B5EF4-FFF2-40B4-BE49-F238E27FC236}">
                  <a16:creationId xmlns:a16="http://schemas.microsoft.com/office/drawing/2014/main" id="{DBC06284-79CB-4354-B551-4EE704CA89FF}"/>
                </a:ext>
              </a:extLst>
            </p:cNvPr>
            <p:cNvSpPr/>
            <p:nvPr/>
          </p:nvSpPr>
          <p:spPr>
            <a:xfrm>
              <a:off x="-1156921" y="761596"/>
              <a:ext cx="1217337" cy="764055"/>
            </a:xfrm>
            <a:prstGeom prst="halfFrame">
              <a:avLst>
                <a:gd name="adj1" fmla="val 13473"/>
                <a:gd name="adj2" fmla="val 120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2B6A0F0D-2614-4E83-B61D-825CF907EB43}"/>
                </a:ext>
              </a:extLst>
            </p:cNvPr>
            <p:cNvGrpSpPr/>
            <p:nvPr/>
          </p:nvGrpSpPr>
          <p:grpSpPr>
            <a:xfrm>
              <a:off x="8694314" y="845249"/>
              <a:ext cx="1866992" cy="457021"/>
              <a:chOff x="8301813" y="450835"/>
              <a:chExt cx="2456035" cy="601216"/>
            </a:xfrm>
          </p:grpSpPr>
          <p:sp>
            <p:nvSpPr>
              <p:cNvPr id="53" name="椭圆 52">
                <a:extLst>
                  <a:ext uri="{FF2B5EF4-FFF2-40B4-BE49-F238E27FC236}">
                    <a16:creationId xmlns:a16="http://schemas.microsoft.com/office/drawing/2014/main" id="{EB07F577-D9DF-4A53-BD4D-B36561869EBC}"/>
                  </a:ext>
                </a:extLst>
              </p:cNvPr>
              <p:cNvSpPr/>
              <p:nvPr/>
            </p:nvSpPr>
            <p:spPr>
              <a:xfrm>
                <a:off x="8313338" y="456236"/>
                <a:ext cx="595817" cy="595815"/>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400" b="1" dirty="0">
                  <a:latin typeface="微软雅黑" panose="020B0503020204020204" pitchFamily="34" charset="-122"/>
                  <a:ea typeface="微软雅黑" panose="020B0503020204020204" pitchFamily="34" charset="-122"/>
                </a:endParaRPr>
              </a:p>
            </p:txBody>
          </p:sp>
          <p:grpSp>
            <p:nvGrpSpPr>
              <p:cNvPr id="54" name="组合 53">
                <a:extLst>
                  <a:ext uri="{FF2B5EF4-FFF2-40B4-BE49-F238E27FC236}">
                    <a16:creationId xmlns:a16="http://schemas.microsoft.com/office/drawing/2014/main" id="{247BC7E7-D1C6-4C85-BD44-D057E1B12CCC}"/>
                  </a:ext>
                </a:extLst>
              </p:cNvPr>
              <p:cNvGrpSpPr/>
              <p:nvPr/>
            </p:nvGrpSpPr>
            <p:grpSpPr>
              <a:xfrm>
                <a:off x="8301813" y="450835"/>
                <a:ext cx="2456035" cy="562737"/>
                <a:chOff x="8301813" y="450835"/>
                <a:chExt cx="2456035" cy="562737"/>
              </a:xfrm>
            </p:grpSpPr>
            <p:sp>
              <p:nvSpPr>
                <p:cNvPr id="55" name="文本框 54">
                  <a:extLst>
                    <a:ext uri="{FF2B5EF4-FFF2-40B4-BE49-F238E27FC236}">
                      <a16:creationId xmlns:a16="http://schemas.microsoft.com/office/drawing/2014/main" id="{067C5EDE-41ED-4245-ABFC-83934A8F0D15}"/>
                    </a:ext>
                  </a:extLst>
                </p:cNvPr>
                <p:cNvSpPr txBox="1"/>
                <p:nvPr/>
              </p:nvSpPr>
              <p:spPr>
                <a:xfrm>
                  <a:off x="8982464" y="568201"/>
                  <a:ext cx="1775384" cy="445371"/>
                </a:xfrm>
                <a:prstGeom prst="rect">
                  <a:avLst/>
                </a:prstGeom>
                <a:noFill/>
              </p:spPr>
              <p:txBody>
                <a:bodyPr wrap="square" rtlCol="0">
                  <a:spAutoFit/>
                </a:bodyPr>
                <a:lstStyle/>
                <a:p>
                  <a:r>
                    <a:rPr lang="zh-CN" altLang="en-US" sz="1600" b="1" spc="300" dirty="0">
                      <a:solidFill>
                        <a:srgbClr val="0174AB"/>
                      </a:solidFill>
                      <a:latin typeface="微软雅黑" panose="020B0503020204020204" pitchFamily="34" charset="-122"/>
                      <a:ea typeface="微软雅黑" panose="020B0503020204020204" pitchFamily="34" charset="-122"/>
                    </a:rPr>
                    <a:t>同济大学</a:t>
                  </a:r>
                  <a:endParaRPr lang="zh-HK" altLang="en-US" sz="1600" b="1" spc="300" dirty="0">
                    <a:solidFill>
                      <a:srgbClr val="0174AB"/>
                    </a:solidFill>
                    <a:latin typeface="微软雅黑" panose="020B0503020204020204" pitchFamily="34" charset="-122"/>
                    <a:ea typeface="微软雅黑" panose="020B0503020204020204" pitchFamily="34" charset="-122"/>
                  </a:endParaRPr>
                </a:p>
              </p:txBody>
            </p:sp>
            <p:pic>
              <p:nvPicPr>
                <p:cNvPr id="56" name="图片 55">
                  <a:extLst>
                    <a:ext uri="{FF2B5EF4-FFF2-40B4-BE49-F238E27FC236}">
                      <a16:creationId xmlns:a16="http://schemas.microsoft.com/office/drawing/2014/main" id="{26CB68FC-289B-467E-9C74-B406E426D3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1813" y="450835"/>
                  <a:ext cx="618880" cy="562734"/>
                </a:xfrm>
                <a:prstGeom prst="rect">
                  <a:avLst/>
                </a:prstGeom>
              </p:spPr>
            </p:pic>
          </p:grpSp>
        </p:grpSp>
      </p:grpSp>
      <p:grpSp>
        <p:nvGrpSpPr>
          <p:cNvPr id="72" name="组合 71">
            <a:extLst>
              <a:ext uri="{FF2B5EF4-FFF2-40B4-BE49-F238E27FC236}">
                <a16:creationId xmlns:a16="http://schemas.microsoft.com/office/drawing/2014/main" id="{622F8F42-520D-47CA-A3AA-AC42E51DB1DE}"/>
              </a:ext>
            </a:extLst>
          </p:cNvPr>
          <p:cNvGrpSpPr/>
          <p:nvPr/>
        </p:nvGrpSpPr>
        <p:grpSpPr>
          <a:xfrm>
            <a:off x="356193" y="1300965"/>
            <a:ext cx="3218825" cy="400110"/>
            <a:chOff x="390126" y="1414766"/>
            <a:chExt cx="3218825" cy="400110"/>
          </a:xfrm>
        </p:grpSpPr>
        <p:cxnSp>
          <p:nvCxnSpPr>
            <p:cNvPr id="73" name="直接连接符 20">
              <a:extLst>
                <a:ext uri="{FF2B5EF4-FFF2-40B4-BE49-F238E27FC236}">
                  <a16:creationId xmlns:a16="http://schemas.microsoft.com/office/drawing/2014/main" id="{A9AF98E6-02ED-4BF9-AEF9-C2D7BFD15C96}"/>
                </a:ext>
              </a:extLst>
            </p:cNvPr>
            <p:cNvCxnSpPr>
              <a:cxnSpLocks/>
            </p:cNvCxnSpPr>
            <p:nvPr/>
          </p:nvCxnSpPr>
          <p:spPr>
            <a:xfrm>
              <a:off x="390126" y="1457101"/>
              <a:ext cx="0" cy="357775"/>
            </a:xfrm>
            <a:prstGeom prst="line">
              <a:avLst/>
            </a:prstGeom>
            <a:noFill/>
            <a:ln w="76200" cap="flat" cmpd="sng" algn="ctr">
              <a:solidFill>
                <a:schemeClr val="accent1"/>
              </a:solidFill>
              <a:prstDash val="solid"/>
              <a:miter lim="800000"/>
            </a:ln>
            <a:effectLst/>
          </p:spPr>
        </p:cxnSp>
        <p:sp>
          <p:nvSpPr>
            <p:cNvPr id="74" name="矩形 73">
              <a:extLst>
                <a:ext uri="{FF2B5EF4-FFF2-40B4-BE49-F238E27FC236}">
                  <a16:creationId xmlns:a16="http://schemas.microsoft.com/office/drawing/2014/main" id="{574D844D-D08F-4690-95BE-F00387CC7E56}"/>
                </a:ext>
              </a:extLst>
            </p:cNvPr>
            <p:cNvSpPr/>
            <p:nvPr/>
          </p:nvSpPr>
          <p:spPr>
            <a:xfrm>
              <a:off x="502015" y="1414766"/>
              <a:ext cx="3106936" cy="400110"/>
            </a:xfrm>
            <a:prstGeom prst="rect">
              <a:avLst/>
            </a:prstGeom>
          </p:spPr>
          <p:txBody>
            <a:bodyPr wrap="square">
              <a:spAutoFit/>
            </a:bodyPr>
            <a:lstStyle/>
            <a:p>
              <a:r>
                <a:rPr lang="zh-CN" altLang="en-US" sz="2000" b="1" dirty="0">
                  <a:solidFill>
                    <a:srgbClr val="000000">
                      <a:lumMod val="75000"/>
                      <a:lumOff val="25000"/>
                    </a:srgbClr>
                  </a:solidFill>
                  <a:latin typeface="微软雅黑"/>
                  <a:ea typeface="微软雅黑"/>
                </a:rPr>
                <a:t>实操视频演示</a:t>
              </a:r>
            </a:p>
          </p:txBody>
        </p:sp>
      </p:grpSp>
      <p:sp>
        <p:nvSpPr>
          <p:cNvPr id="30" name="矩形 29">
            <a:extLst>
              <a:ext uri="{FF2B5EF4-FFF2-40B4-BE49-F238E27FC236}">
                <a16:creationId xmlns:a16="http://schemas.microsoft.com/office/drawing/2014/main" id="{F2A7EA18-39A8-4DD4-BBEA-E83149CB821E}"/>
              </a:ext>
            </a:extLst>
          </p:cNvPr>
          <p:cNvSpPr/>
          <p:nvPr/>
        </p:nvSpPr>
        <p:spPr>
          <a:xfrm>
            <a:off x="645032" y="415816"/>
            <a:ext cx="6865890" cy="584775"/>
          </a:xfrm>
          <a:prstGeom prst="rect">
            <a:avLst/>
          </a:prstGeom>
        </p:spPr>
        <p:txBody>
          <a:bodyPr wrap="square">
            <a:spAutoFit/>
          </a:bodyPr>
          <a:lstStyle/>
          <a:p>
            <a:r>
              <a:rPr lang="en-US" altLang="zh-CN" sz="3200" b="1" dirty="0">
                <a:solidFill>
                  <a:schemeClr val="accent1">
                    <a:lumMod val="75000"/>
                  </a:schemeClr>
                </a:solidFill>
                <a:latin typeface="微软雅黑"/>
                <a:ea typeface="微软雅黑"/>
              </a:rPr>
              <a:t>3</a:t>
            </a:r>
            <a:r>
              <a:rPr lang="zh-CN" altLang="en-US" sz="3200" b="1" dirty="0">
                <a:solidFill>
                  <a:schemeClr val="accent1">
                    <a:lumMod val="75000"/>
                  </a:schemeClr>
                </a:solidFill>
                <a:latin typeface="微软雅黑"/>
                <a:ea typeface="微软雅黑"/>
              </a:rPr>
              <a:t>：基于</a:t>
            </a:r>
            <a:r>
              <a:rPr lang="zh-CN" altLang="en-US" sz="3200" b="1" dirty="0" smtClean="0">
                <a:solidFill>
                  <a:schemeClr val="accent1">
                    <a:lumMod val="75000"/>
                  </a:schemeClr>
                </a:solidFill>
                <a:latin typeface="微软雅黑"/>
                <a:ea typeface="微软雅黑"/>
              </a:rPr>
              <a:t>树莓派的</a:t>
            </a:r>
            <a:r>
              <a:rPr lang="zh-CN" altLang="en-US" sz="3200" b="1" dirty="0">
                <a:solidFill>
                  <a:schemeClr val="accent1">
                    <a:lumMod val="75000"/>
                  </a:schemeClr>
                </a:solidFill>
                <a:latin typeface="微软雅黑"/>
                <a:ea typeface="微软雅黑"/>
              </a:rPr>
              <a:t>声纹识别系统</a:t>
            </a:r>
          </a:p>
        </p:txBody>
      </p:sp>
      <p:grpSp>
        <p:nvGrpSpPr>
          <p:cNvPr id="28" name="组合 27">
            <a:extLst>
              <a:ext uri="{FF2B5EF4-FFF2-40B4-BE49-F238E27FC236}">
                <a16:creationId xmlns:a16="http://schemas.microsoft.com/office/drawing/2014/main" id="{333AB3D5-44B7-4079-A58F-B813639157C6}"/>
              </a:ext>
            </a:extLst>
          </p:cNvPr>
          <p:cNvGrpSpPr/>
          <p:nvPr/>
        </p:nvGrpSpPr>
        <p:grpSpPr>
          <a:xfrm>
            <a:off x="0" y="6340495"/>
            <a:ext cx="12192000" cy="509624"/>
            <a:chOff x="0" y="6340495"/>
            <a:chExt cx="12192000" cy="509624"/>
          </a:xfrm>
        </p:grpSpPr>
        <p:sp>
          <p:nvSpPr>
            <p:cNvPr id="29" name="矩形 28"/>
            <p:cNvSpPr/>
            <p:nvPr/>
          </p:nvSpPr>
          <p:spPr>
            <a:xfrm>
              <a:off x="0" y="6340495"/>
              <a:ext cx="12192000" cy="50962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p>
          </p:txBody>
        </p:sp>
        <p:sp>
          <p:nvSpPr>
            <p:cNvPr id="31" name="矩形 30"/>
            <p:cNvSpPr/>
            <p:nvPr/>
          </p:nvSpPr>
          <p:spPr>
            <a:xfrm>
              <a:off x="10119053" y="6420406"/>
              <a:ext cx="2009200" cy="335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p>
          </p:txBody>
        </p:sp>
        <p:sp>
          <p:nvSpPr>
            <p:cNvPr id="32" name="文本框 31"/>
            <p:cNvSpPr txBox="1"/>
            <p:nvPr/>
          </p:nvSpPr>
          <p:spPr>
            <a:xfrm>
              <a:off x="355485" y="6420406"/>
              <a:ext cx="1936638"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语音是什么</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3037235" y="6436540"/>
              <a:ext cx="1838173"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语音识别技术</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5390484" y="6434920"/>
              <a:ext cx="1838173"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语音识别工具</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7796190" y="6420406"/>
              <a:ext cx="1872274"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语音识别应用</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10106217" y="6420406"/>
              <a:ext cx="1953681" cy="337825"/>
            </a:xfrm>
            <a:prstGeom prst="rect">
              <a:avLst/>
            </a:prstGeom>
            <a:noFill/>
          </p:spPr>
          <p:txBody>
            <a:bodyPr wrap="square" rtlCol="0">
              <a:spAutoFit/>
            </a:bodyPr>
            <a:lstStyle/>
            <a:p>
              <a:pPr algn="ctr"/>
              <a:r>
                <a:rPr lang="zh-CN" altLang="en-US" sz="1600" spc="300" dirty="0" smtClean="0">
                  <a:solidFill>
                    <a:srgbClr val="666666"/>
                  </a:solidFill>
                  <a:latin typeface="微软雅黑" panose="020B0503020204020204" pitchFamily="34" charset="-122"/>
                  <a:ea typeface="微软雅黑" panose="020B0503020204020204" pitchFamily="34" charset="-122"/>
                </a:rPr>
                <a:t>项目示例</a:t>
              </a:r>
              <a:endParaRPr lang="zh-HK" altLang="en-US" sz="1600" spc="300" dirty="0">
                <a:solidFill>
                  <a:srgbClr val="666666"/>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2576452" y="6426395"/>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5132372" y="6426395"/>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7528635" y="6432159"/>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055526" y="6423513"/>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9213490"/>
      </p:ext>
    </p:extLst>
  </p:cSld>
  <p:clrMapOvr>
    <a:masterClrMapping/>
  </p:clrMapOvr>
  <p:transition>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C0E6A73A-45DF-4D59-B4EA-703A67966CE4}"/>
              </a:ext>
            </a:extLst>
          </p:cNvPr>
          <p:cNvGrpSpPr/>
          <p:nvPr/>
        </p:nvGrpSpPr>
        <p:grpSpPr>
          <a:xfrm>
            <a:off x="341679" y="202796"/>
            <a:ext cx="11718227" cy="764055"/>
            <a:chOff x="-1156921" y="761596"/>
            <a:chExt cx="11718227" cy="764055"/>
          </a:xfrm>
        </p:grpSpPr>
        <p:sp>
          <p:nvSpPr>
            <p:cNvPr id="41" name="半闭框 40">
              <a:extLst>
                <a:ext uri="{FF2B5EF4-FFF2-40B4-BE49-F238E27FC236}">
                  <a16:creationId xmlns:a16="http://schemas.microsoft.com/office/drawing/2014/main" id="{DBC06284-79CB-4354-B551-4EE704CA89FF}"/>
                </a:ext>
              </a:extLst>
            </p:cNvPr>
            <p:cNvSpPr/>
            <p:nvPr/>
          </p:nvSpPr>
          <p:spPr>
            <a:xfrm>
              <a:off x="-1156921" y="761596"/>
              <a:ext cx="1217337" cy="764055"/>
            </a:xfrm>
            <a:prstGeom prst="halfFrame">
              <a:avLst>
                <a:gd name="adj1" fmla="val 13473"/>
                <a:gd name="adj2" fmla="val 120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2B6A0F0D-2614-4E83-B61D-825CF907EB43}"/>
                </a:ext>
              </a:extLst>
            </p:cNvPr>
            <p:cNvGrpSpPr/>
            <p:nvPr/>
          </p:nvGrpSpPr>
          <p:grpSpPr>
            <a:xfrm>
              <a:off x="8694314" y="845249"/>
              <a:ext cx="1866992" cy="457021"/>
              <a:chOff x="8301813" y="450835"/>
              <a:chExt cx="2456035" cy="601216"/>
            </a:xfrm>
          </p:grpSpPr>
          <p:sp>
            <p:nvSpPr>
              <p:cNvPr id="53" name="椭圆 52">
                <a:extLst>
                  <a:ext uri="{FF2B5EF4-FFF2-40B4-BE49-F238E27FC236}">
                    <a16:creationId xmlns:a16="http://schemas.microsoft.com/office/drawing/2014/main" id="{EB07F577-D9DF-4A53-BD4D-B36561869EBC}"/>
                  </a:ext>
                </a:extLst>
              </p:cNvPr>
              <p:cNvSpPr/>
              <p:nvPr/>
            </p:nvSpPr>
            <p:spPr>
              <a:xfrm>
                <a:off x="8313338" y="456236"/>
                <a:ext cx="595817" cy="595815"/>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400" b="1" dirty="0">
                  <a:latin typeface="微软雅黑" panose="020B0503020204020204" pitchFamily="34" charset="-122"/>
                  <a:ea typeface="微软雅黑" panose="020B0503020204020204" pitchFamily="34" charset="-122"/>
                </a:endParaRPr>
              </a:p>
            </p:txBody>
          </p:sp>
          <p:grpSp>
            <p:nvGrpSpPr>
              <p:cNvPr id="54" name="组合 53">
                <a:extLst>
                  <a:ext uri="{FF2B5EF4-FFF2-40B4-BE49-F238E27FC236}">
                    <a16:creationId xmlns:a16="http://schemas.microsoft.com/office/drawing/2014/main" id="{247BC7E7-D1C6-4C85-BD44-D057E1B12CCC}"/>
                  </a:ext>
                </a:extLst>
              </p:cNvPr>
              <p:cNvGrpSpPr/>
              <p:nvPr/>
            </p:nvGrpSpPr>
            <p:grpSpPr>
              <a:xfrm>
                <a:off x="8301813" y="450835"/>
                <a:ext cx="2456035" cy="562737"/>
                <a:chOff x="8301813" y="450835"/>
                <a:chExt cx="2456035" cy="562737"/>
              </a:xfrm>
            </p:grpSpPr>
            <p:sp>
              <p:nvSpPr>
                <p:cNvPr id="55" name="文本框 54">
                  <a:extLst>
                    <a:ext uri="{FF2B5EF4-FFF2-40B4-BE49-F238E27FC236}">
                      <a16:creationId xmlns:a16="http://schemas.microsoft.com/office/drawing/2014/main" id="{067C5EDE-41ED-4245-ABFC-83934A8F0D15}"/>
                    </a:ext>
                  </a:extLst>
                </p:cNvPr>
                <p:cNvSpPr txBox="1"/>
                <p:nvPr/>
              </p:nvSpPr>
              <p:spPr>
                <a:xfrm>
                  <a:off x="8982464" y="568201"/>
                  <a:ext cx="1775384" cy="445371"/>
                </a:xfrm>
                <a:prstGeom prst="rect">
                  <a:avLst/>
                </a:prstGeom>
                <a:noFill/>
              </p:spPr>
              <p:txBody>
                <a:bodyPr wrap="square" rtlCol="0">
                  <a:spAutoFit/>
                </a:bodyPr>
                <a:lstStyle/>
                <a:p>
                  <a:r>
                    <a:rPr lang="zh-CN" altLang="en-US" sz="1600" b="1" spc="300" dirty="0">
                      <a:solidFill>
                        <a:srgbClr val="0174AB"/>
                      </a:solidFill>
                      <a:latin typeface="微软雅黑" panose="020B0503020204020204" pitchFamily="34" charset="-122"/>
                      <a:ea typeface="微软雅黑" panose="020B0503020204020204" pitchFamily="34" charset="-122"/>
                    </a:rPr>
                    <a:t>同济大学</a:t>
                  </a:r>
                  <a:endParaRPr lang="zh-HK" altLang="en-US" sz="1600" b="1" spc="300" dirty="0">
                    <a:solidFill>
                      <a:srgbClr val="0174AB"/>
                    </a:solidFill>
                    <a:latin typeface="微软雅黑" panose="020B0503020204020204" pitchFamily="34" charset="-122"/>
                    <a:ea typeface="微软雅黑" panose="020B0503020204020204" pitchFamily="34" charset="-122"/>
                  </a:endParaRPr>
                </a:p>
              </p:txBody>
            </p:sp>
            <p:pic>
              <p:nvPicPr>
                <p:cNvPr id="56" name="图片 55">
                  <a:extLst>
                    <a:ext uri="{FF2B5EF4-FFF2-40B4-BE49-F238E27FC236}">
                      <a16:creationId xmlns:a16="http://schemas.microsoft.com/office/drawing/2014/main" id="{26CB68FC-289B-467E-9C74-B406E426D3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1813" y="450835"/>
                  <a:ext cx="618880" cy="562734"/>
                </a:xfrm>
                <a:prstGeom prst="rect">
                  <a:avLst/>
                </a:prstGeom>
              </p:spPr>
            </p:pic>
          </p:grpSp>
        </p:grpSp>
      </p:grpSp>
      <p:grpSp>
        <p:nvGrpSpPr>
          <p:cNvPr id="72" name="组合 71">
            <a:extLst>
              <a:ext uri="{FF2B5EF4-FFF2-40B4-BE49-F238E27FC236}">
                <a16:creationId xmlns:a16="http://schemas.microsoft.com/office/drawing/2014/main" id="{622F8F42-520D-47CA-A3AA-AC42E51DB1DE}"/>
              </a:ext>
            </a:extLst>
          </p:cNvPr>
          <p:cNvGrpSpPr/>
          <p:nvPr/>
        </p:nvGrpSpPr>
        <p:grpSpPr>
          <a:xfrm>
            <a:off x="356193" y="1300965"/>
            <a:ext cx="3218825" cy="400110"/>
            <a:chOff x="390126" y="1414766"/>
            <a:chExt cx="3218825" cy="400110"/>
          </a:xfrm>
        </p:grpSpPr>
        <p:cxnSp>
          <p:nvCxnSpPr>
            <p:cNvPr id="73" name="直接连接符 20">
              <a:extLst>
                <a:ext uri="{FF2B5EF4-FFF2-40B4-BE49-F238E27FC236}">
                  <a16:creationId xmlns:a16="http://schemas.microsoft.com/office/drawing/2014/main" id="{A9AF98E6-02ED-4BF9-AEF9-C2D7BFD15C96}"/>
                </a:ext>
              </a:extLst>
            </p:cNvPr>
            <p:cNvCxnSpPr>
              <a:cxnSpLocks/>
            </p:cNvCxnSpPr>
            <p:nvPr/>
          </p:nvCxnSpPr>
          <p:spPr>
            <a:xfrm>
              <a:off x="390126" y="1457101"/>
              <a:ext cx="0" cy="357775"/>
            </a:xfrm>
            <a:prstGeom prst="line">
              <a:avLst/>
            </a:prstGeom>
            <a:noFill/>
            <a:ln w="76200" cap="flat" cmpd="sng" algn="ctr">
              <a:solidFill>
                <a:schemeClr val="accent1"/>
              </a:solidFill>
              <a:prstDash val="solid"/>
              <a:miter lim="800000"/>
            </a:ln>
            <a:effectLst/>
          </p:spPr>
        </p:cxnSp>
        <p:sp>
          <p:nvSpPr>
            <p:cNvPr id="74" name="矩形 73">
              <a:extLst>
                <a:ext uri="{FF2B5EF4-FFF2-40B4-BE49-F238E27FC236}">
                  <a16:creationId xmlns:a16="http://schemas.microsoft.com/office/drawing/2014/main" id="{574D844D-D08F-4690-95BE-F00387CC7E56}"/>
                </a:ext>
              </a:extLst>
            </p:cNvPr>
            <p:cNvSpPr/>
            <p:nvPr/>
          </p:nvSpPr>
          <p:spPr>
            <a:xfrm>
              <a:off x="502015" y="1414766"/>
              <a:ext cx="3106936" cy="400110"/>
            </a:xfrm>
            <a:prstGeom prst="rect">
              <a:avLst/>
            </a:prstGeom>
          </p:spPr>
          <p:txBody>
            <a:bodyPr wrap="square">
              <a:spAutoFit/>
            </a:bodyPr>
            <a:lstStyle/>
            <a:p>
              <a:r>
                <a:rPr lang="zh-CN" altLang="en-US" sz="2000" b="1" dirty="0">
                  <a:solidFill>
                    <a:srgbClr val="000000">
                      <a:lumMod val="75000"/>
                      <a:lumOff val="25000"/>
                    </a:srgbClr>
                  </a:solidFill>
                  <a:latin typeface="微软雅黑"/>
                  <a:ea typeface="微软雅黑"/>
                </a:rPr>
                <a:t>实操视频演示</a:t>
              </a:r>
            </a:p>
          </p:txBody>
        </p:sp>
      </p:grpSp>
      <p:sp>
        <p:nvSpPr>
          <p:cNvPr id="30" name="矩形 29">
            <a:extLst>
              <a:ext uri="{FF2B5EF4-FFF2-40B4-BE49-F238E27FC236}">
                <a16:creationId xmlns:a16="http://schemas.microsoft.com/office/drawing/2014/main" id="{F2A7EA18-39A8-4DD4-BBEA-E83149CB821E}"/>
              </a:ext>
            </a:extLst>
          </p:cNvPr>
          <p:cNvSpPr/>
          <p:nvPr/>
        </p:nvSpPr>
        <p:spPr>
          <a:xfrm>
            <a:off x="645032" y="415816"/>
            <a:ext cx="6865890" cy="584775"/>
          </a:xfrm>
          <a:prstGeom prst="rect">
            <a:avLst/>
          </a:prstGeom>
        </p:spPr>
        <p:txBody>
          <a:bodyPr wrap="square">
            <a:spAutoFit/>
          </a:bodyPr>
          <a:lstStyle/>
          <a:p>
            <a:r>
              <a:rPr lang="en-US" altLang="zh-CN" sz="3200" b="1" dirty="0">
                <a:solidFill>
                  <a:schemeClr val="accent1">
                    <a:lumMod val="75000"/>
                  </a:schemeClr>
                </a:solidFill>
                <a:latin typeface="微软雅黑"/>
                <a:ea typeface="微软雅黑"/>
              </a:rPr>
              <a:t>3</a:t>
            </a:r>
            <a:r>
              <a:rPr lang="zh-CN" altLang="en-US" sz="3200" b="1" dirty="0">
                <a:solidFill>
                  <a:schemeClr val="accent1">
                    <a:lumMod val="75000"/>
                  </a:schemeClr>
                </a:solidFill>
                <a:latin typeface="微软雅黑"/>
                <a:ea typeface="微软雅黑"/>
              </a:rPr>
              <a:t>：基于</a:t>
            </a:r>
            <a:r>
              <a:rPr lang="zh-CN" altLang="en-US" sz="3200" b="1" dirty="0" smtClean="0">
                <a:solidFill>
                  <a:schemeClr val="accent1">
                    <a:lumMod val="75000"/>
                  </a:schemeClr>
                </a:solidFill>
                <a:latin typeface="微软雅黑"/>
                <a:ea typeface="微软雅黑"/>
              </a:rPr>
              <a:t>树莓派的</a:t>
            </a:r>
            <a:r>
              <a:rPr lang="zh-CN" altLang="en-US" sz="3200" b="1" dirty="0">
                <a:solidFill>
                  <a:schemeClr val="accent1">
                    <a:lumMod val="75000"/>
                  </a:schemeClr>
                </a:solidFill>
                <a:latin typeface="微软雅黑"/>
                <a:ea typeface="微软雅黑"/>
              </a:rPr>
              <a:t>声纹识别系统</a:t>
            </a:r>
          </a:p>
        </p:txBody>
      </p:sp>
      <p:grpSp>
        <p:nvGrpSpPr>
          <p:cNvPr id="28" name="组合 27">
            <a:extLst>
              <a:ext uri="{FF2B5EF4-FFF2-40B4-BE49-F238E27FC236}">
                <a16:creationId xmlns:a16="http://schemas.microsoft.com/office/drawing/2014/main" id="{333AB3D5-44B7-4079-A58F-B813639157C6}"/>
              </a:ext>
            </a:extLst>
          </p:cNvPr>
          <p:cNvGrpSpPr/>
          <p:nvPr/>
        </p:nvGrpSpPr>
        <p:grpSpPr>
          <a:xfrm>
            <a:off x="0" y="6340495"/>
            <a:ext cx="12192000" cy="509624"/>
            <a:chOff x="0" y="6340495"/>
            <a:chExt cx="12192000" cy="509624"/>
          </a:xfrm>
        </p:grpSpPr>
        <p:sp>
          <p:nvSpPr>
            <p:cNvPr id="29" name="矩形 28"/>
            <p:cNvSpPr/>
            <p:nvPr/>
          </p:nvSpPr>
          <p:spPr>
            <a:xfrm>
              <a:off x="0" y="6340495"/>
              <a:ext cx="12192000" cy="50962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p>
          </p:txBody>
        </p:sp>
        <p:sp>
          <p:nvSpPr>
            <p:cNvPr id="31" name="矩形 30"/>
            <p:cNvSpPr/>
            <p:nvPr/>
          </p:nvSpPr>
          <p:spPr>
            <a:xfrm>
              <a:off x="10119053" y="6420406"/>
              <a:ext cx="2009200" cy="335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p>
          </p:txBody>
        </p:sp>
        <p:sp>
          <p:nvSpPr>
            <p:cNvPr id="32" name="文本框 31"/>
            <p:cNvSpPr txBox="1"/>
            <p:nvPr/>
          </p:nvSpPr>
          <p:spPr>
            <a:xfrm>
              <a:off x="355485" y="6420406"/>
              <a:ext cx="1936638"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语音是什么</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3037235" y="6436540"/>
              <a:ext cx="1838173"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语音识别技术</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5390484" y="6434920"/>
              <a:ext cx="1838173"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语音识别工具</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7796190" y="6420406"/>
              <a:ext cx="1872274" cy="337825"/>
            </a:xfrm>
            <a:prstGeom prst="rect">
              <a:avLst/>
            </a:prstGeom>
            <a:noFill/>
          </p:spPr>
          <p:txBody>
            <a:bodyPr wrap="square" rtlCol="0">
              <a:spAutoFit/>
            </a:bodyPr>
            <a:lstStyle/>
            <a:p>
              <a:pPr algn="ctr"/>
              <a:r>
                <a:rPr lang="zh-CN" altLang="en-US" sz="1600" spc="300" dirty="0">
                  <a:solidFill>
                    <a:schemeClr val="bg1"/>
                  </a:solidFill>
                  <a:latin typeface="微软雅黑" panose="020B0503020204020204" pitchFamily="34" charset="-122"/>
                  <a:ea typeface="微软雅黑" panose="020B0503020204020204" pitchFamily="34" charset="-122"/>
                </a:rPr>
                <a:t>语音识别应用</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10106217" y="6420406"/>
              <a:ext cx="1953681" cy="337825"/>
            </a:xfrm>
            <a:prstGeom prst="rect">
              <a:avLst/>
            </a:prstGeom>
            <a:noFill/>
          </p:spPr>
          <p:txBody>
            <a:bodyPr wrap="square" rtlCol="0">
              <a:spAutoFit/>
            </a:bodyPr>
            <a:lstStyle/>
            <a:p>
              <a:pPr algn="ctr"/>
              <a:r>
                <a:rPr lang="zh-CN" altLang="en-US" sz="1600" spc="300" dirty="0" smtClean="0">
                  <a:solidFill>
                    <a:srgbClr val="666666"/>
                  </a:solidFill>
                  <a:latin typeface="微软雅黑" panose="020B0503020204020204" pitchFamily="34" charset="-122"/>
                  <a:ea typeface="微软雅黑" panose="020B0503020204020204" pitchFamily="34" charset="-122"/>
                </a:rPr>
                <a:t>项目示例</a:t>
              </a:r>
              <a:endParaRPr lang="zh-HK" altLang="en-US" sz="1600" spc="300" dirty="0">
                <a:solidFill>
                  <a:srgbClr val="666666"/>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2576452" y="6426395"/>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5132372" y="6426395"/>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7528635" y="6432159"/>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055526" y="6423513"/>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881224"/>
      </p:ext>
    </p:extLst>
  </p:cSld>
  <p:clrMapOvr>
    <a:masterClrMapping/>
  </p:clrMapOvr>
  <p:transition>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3" name="文本框 12"/>
          <p:cNvSpPr txBox="1"/>
          <p:nvPr/>
        </p:nvSpPr>
        <p:spPr>
          <a:xfrm>
            <a:off x="4267331" y="2698527"/>
            <a:ext cx="534962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200" b="1" i="0" u="none" strike="noStrike" kern="1200" cap="none" spc="30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实验室介绍</a:t>
            </a:r>
            <a:endParaRPr kumimoji="0" lang="zh-HK" altLang="en-US" sz="72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0244" name="Picture 4" descr="Workshop - Free business and finance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2675" y="2698527"/>
            <a:ext cx="1268754" cy="1268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056389"/>
      </p:ext>
    </p:extLst>
  </p:cSld>
  <p:clrMapOvr>
    <a:masterClrMapping/>
  </p:clrMapOvr>
  <p:transition>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C0E6A73A-45DF-4D59-B4EA-703A67966CE4}"/>
              </a:ext>
            </a:extLst>
          </p:cNvPr>
          <p:cNvGrpSpPr/>
          <p:nvPr/>
        </p:nvGrpSpPr>
        <p:grpSpPr>
          <a:xfrm>
            <a:off x="341679" y="202796"/>
            <a:ext cx="11718227" cy="764055"/>
            <a:chOff x="-1156921" y="761596"/>
            <a:chExt cx="11718227" cy="764055"/>
          </a:xfrm>
        </p:grpSpPr>
        <p:sp>
          <p:nvSpPr>
            <p:cNvPr id="41" name="半闭框 40">
              <a:extLst>
                <a:ext uri="{FF2B5EF4-FFF2-40B4-BE49-F238E27FC236}">
                  <a16:creationId xmlns:a16="http://schemas.microsoft.com/office/drawing/2014/main" id="{DBC06284-79CB-4354-B551-4EE704CA89FF}"/>
                </a:ext>
              </a:extLst>
            </p:cNvPr>
            <p:cNvSpPr/>
            <p:nvPr/>
          </p:nvSpPr>
          <p:spPr>
            <a:xfrm>
              <a:off x="-1156921" y="761596"/>
              <a:ext cx="1217337" cy="764055"/>
            </a:xfrm>
            <a:prstGeom prst="halfFrame">
              <a:avLst>
                <a:gd name="adj1" fmla="val 13473"/>
                <a:gd name="adj2" fmla="val 120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2B6A0F0D-2614-4E83-B61D-825CF907EB43}"/>
                </a:ext>
              </a:extLst>
            </p:cNvPr>
            <p:cNvGrpSpPr/>
            <p:nvPr/>
          </p:nvGrpSpPr>
          <p:grpSpPr>
            <a:xfrm>
              <a:off x="8694314" y="845249"/>
              <a:ext cx="1866992" cy="457021"/>
              <a:chOff x="8301813" y="450835"/>
              <a:chExt cx="2456035" cy="601216"/>
            </a:xfrm>
          </p:grpSpPr>
          <p:sp>
            <p:nvSpPr>
              <p:cNvPr id="53" name="椭圆 52">
                <a:extLst>
                  <a:ext uri="{FF2B5EF4-FFF2-40B4-BE49-F238E27FC236}">
                    <a16:creationId xmlns:a16="http://schemas.microsoft.com/office/drawing/2014/main" id="{EB07F577-D9DF-4A53-BD4D-B36561869EBC}"/>
                  </a:ext>
                </a:extLst>
              </p:cNvPr>
              <p:cNvSpPr/>
              <p:nvPr/>
            </p:nvSpPr>
            <p:spPr>
              <a:xfrm>
                <a:off x="8313338" y="456236"/>
                <a:ext cx="595817" cy="595815"/>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400" b="1" dirty="0">
                  <a:latin typeface="微软雅黑" panose="020B0503020204020204" pitchFamily="34" charset="-122"/>
                  <a:ea typeface="微软雅黑" panose="020B0503020204020204" pitchFamily="34" charset="-122"/>
                </a:endParaRPr>
              </a:p>
            </p:txBody>
          </p:sp>
          <p:grpSp>
            <p:nvGrpSpPr>
              <p:cNvPr id="54" name="组合 53">
                <a:extLst>
                  <a:ext uri="{FF2B5EF4-FFF2-40B4-BE49-F238E27FC236}">
                    <a16:creationId xmlns:a16="http://schemas.microsoft.com/office/drawing/2014/main" id="{247BC7E7-D1C6-4C85-BD44-D057E1B12CCC}"/>
                  </a:ext>
                </a:extLst>
              </p:cNvPr>
              <p:cNvGrpSpPr/>
              <p:nvPr/>
            </p:nvGrpSpPr>
            <p:grpSpPr>
              <a:xfrm>
                <a:off x="8301813" y="450835"/>
                <a:ext cx="2456035" cy="562737"/>
                <a:chOff x="8301813" y="450835"/>
                <a:chExt cx="2456035" cy="562737"/>
              </a:xfrm>
            </p:grpSpPr>
            <p:sp>
              <p:nvSpPr>
                <p:cNvPr id="55" name="文本框 54">
                  <a:extLst>
                    <a:ext uri="{FF2B5EF4-FFF2-40B4-BE49-F238E27FC236}">
                      <a16:creationId xmlns:a16="http://schemas.microsoft.com/office/drawing/2014/main" id="{067C5EDE-41ED-4245-ABFC-83934A8F0D15}"/>
                    </a:ext>
                  </a:extLst>
                </p:cNvPr>
                <p:cNvSpPr txBox="1"/>
                <p:nvPr/>
              </p:nvSpPr>
              <p:spPr>
                <a:xfrm>
                  <a:off x="8982464" y="568201"/>
                  <a:ext cx="1775384" cy="445371"/>
                </a:xfrm>
                <a:prstGeom prst="rect">
                  <a:avLst/>
                </a:prstGeom>
                <a:noFill/>
              </p:spPr>
              <p:txBody>
                <a:bodyPr wrap="square" rtlCol="0">
                  <a:spAutoFit/>
                </a:bodyPr>
                <a:lstStyle/>
                <a:p>
                  <a:r>
                    <a:rPr lang="zh-CN" altLang="en-US" sz="1600" b="1" spc="300" dirty="0">
                      <a:solidFill>
                        <a:srgbClr val="0174AB"/>
                      </a:solidFill>
                      <a:latin typeface="微软雅黑" panose="020B0503020204020204" pitchFamily="34" charset="-122"/>
                      <a:ea typeface="微软雅黑" panose="020B0503020204020204" pitchFamily="34" charset="-122"/>
                    </a:rPr>
                    <a:t>同济大学</a:t>
                  </a:r>
                  <a:endParaRPr lang="zh-HK" altLang="en-US" sz="1600" b="1" spc="300" dirty="0">
                    <a:solidFill>
                      <a:srgbClr val="0174AB"/>
                    </a:solidFill>
                    <a:latin typeface="微软雅黑" panose="020B0503020204020204" pitchFamily="34" charset="-122"/>
                    <a:ea typeface="微软雅黑" panose="020B0503020204020204" pitchFamily="34" charset="-122"/>
                  </a:endParaRPr>
                </a:p>
              </p:txBody>
            </p:sp>
            <p:pic>
              <p:nvPicPr>
                <p:cNvPr id="56" name="图片 55">
                  <a:extLst>
                    <a:ext uri="{FF2B5EF4-FFF2-40B4-BE49-F238E27FC236}">
                      <a16:creationId xmlns:a16="http://schemas.microsoft.com/office/drawing/2014/main" id="{26CB68FC-289B-467E-9C74-B406E426D3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1813" y="450835"/>
                  <a:ext cx="618880" cy="562734"/>
                </a:xfrm>
                <a:prstGeom prst="rect">
                  <a:avLst/>
                </a:prstGeom>
              </p:spPr>
            </p:pic>
          </p:grpSp>
        </p:grpSp>
      </p:grpSp>
      <p:sp>
        <p:nvSpPr>
          <p:cNvPr id="30" name="矩形 29">
            <a:extLst>
              <a:ext uri="{FF2B5EF4-FFF2-40B4-BE49-F238E27FC236}">
                <a16:creationId xmlns:a16="http://schemas.microsoft.com/office/drawing/2014/main" id="{F2A7EA18-39A8-4DD4-BBEA-E83149CB821E}"/>
              </a:ext>
            </a:extLst>
          </p:cNvPr>
          <p:cNvSpPr/>
          <p:nvPr/>
        </p:nvSpPr>
        <p:spPr>
          <a:xfrm>
            <a:off x="645032" y="415816"/>
            <a:ext cx="6865890" cy="584775"/>
          </a:xfrm>
          <a:prstGeom prst="rect">
            <a:avLst/>
          </a:prstGeom>
        </p:spPr>
        <p:txBody>
          <a:bodyPr wrap="square">
            <a:spAutoFit/>
          </a:bodyPr>
          <a:lstStyle/>
          <a:p>
            <a:r>
              <a:rPr lang="zh-CN" altLang="en-US" sz="3200" b="1" dirty="0" smtClean="0">
                <a:solidFill>
                  <a:schemeClr val="accent1">
                    <a:lumMod val="75000"/>
                  </a:schemeClr>
                </a:solidFill>
                <a:latin typeface="微软雅黑"/>
                <a:ea typeface="微软雅黑"/>
              </a:rPr>
              <a:t>主持项目</a:t>
            </a:r>
            <a:endParaRPr lang="zh-CN" altLang="en-US" sz="3200" b="1" dirty="0">
              <a:solidFill>
                <a:schemeClr val="accent1">
                  <a:lumMod val="75000"/>
                </a:schemeClr>
              </a:solidFill>
              <a:latin typeface="微软雅黑"/>
              <a:ea typeface="微软雅黑"/>
            </a:endParaRPr>
          </a:p>
        </p:txBody>
      </p:sp>
      <p:grpSp>
        <p:nvGrpSpPr>
          <p:cNvPr id="28" name="组合 27">
            <a:extLst>
              <a:ext uri="{FF2B5EF4-FFF2-40B4-BE49-F238E27FC236}">
                <a16:creationId xmlns:a16="http://schemas.microsoft.com/office/drawing/2014/main" id="{2C6F6F50-E738-4CF4-9CCA-3CB7339C6735}"/>
              </a:ext>
            </a:extLst>
          </p:cNvPr>
          <p:cNvGrpSpPr/>
          <p:nvPr/>
        </p:nvGrpSpPr>
        <p:grpSpPr>
          <a:xfrm>
            <a:off x="507953" y="1317039"/>
            <a:ext cx="6066268" cy="369332"/>
            <a:chOff x="579365" y="4315943"/>
            <a:chExt cx="6066268" cy="369332"/>
          </a:xfrm>
        </p:grpSpPr>
        <p:grpSp>
          <p:nvGrpSpPr>
            <p:cNvPr id="29" name="Group 18">
              <a:extLst>
                <a:ext uri="{FF2B5EF4-FFF2-40B4-BE49-F238E27FC236}">
                  <a16:creationId xmlns:a16="http://schemas.microsoft.com/office/drawing/2014/main" id="{E884DEB5-C502-44F4-8F55-465457AFB42C}"/>
                </a:ext>
              </a:extLst>
            </p:cNvPr>
            <p:cNvGrpSpPr/>
            <p:nvPr/>
          </p:nvGrpSpPr>
          <p:grpSpPr>
            <a:xfrm>
              <a:off x="579365" y="4416855"/>
              <a:ext cx="497616" cy="151217"/>
              <a:chOff x="1734707" y="3674277"/>
              <a:chExt cx="1261578" cy="383373"/>
            </a:xfrm>
          </p:grpSpPr>
          <p:sp>
            <p:nvSpPr>
              <p:cNvPr id="32" name="Arc 19">
                <a:extLst>
                  <a:ext uri="{FF2B5EF4-FFF2-40B4-BE49-F238E27FC236}">
                    <a16:creationId xmlns:a16="http://schemas.microsoft.com/office/drawing/2014/main" id="{734A5E80-4B54-4C19-9846-48462F763B2D}"/>
                  </a:ext>
                </a:extLst>
              </p:cNvPr>
              <p:cNvSpPr/>
              <p:nvPr/>
            </p:nvSpPr>
            <p:spPr>
              <a:xfrm>
                <a:off x="2612913" y="3674277"/>
                <a:ext cx="383372" cy="383373"/>
              </a:xfrm>
              <a:prstGeom prst="arc">
                <a:avLst>
                  <a:gd name="adj1" fmla="val 16200000"/>
                  <a:gd name="adj2" fmla="val 5435974"/>
                </a:avLst>
              </a:prstGeom>
              <a:ln w="31750" cap="rnd">
                <a:solidFill>
                  <a:schemeClr val="accent1">
                    <a:lumMod val="50000"/>
                    <a:alpha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33" name="Arc 20">
                <a:extLst>
                  <a:ext uri="{FF2B5EF4-FFF2-40B4-BE49-F238E27FC236}">
                    <a16:creationId xmlns:a16="http://schemas.microsoft.com/office/drawing/2014/main" id="{2A54CA9C-06DA-4EDD-A53B-DC04BD5FCD83}"/>
                  </a:ext>
                </a:extLst>
              </p:cNvPr>
              <p:cNvSpPr/>
              <p:nvPr/>
            </p:nvSpPr>
            <p:spPr>
              <a:xfrm>
                <a:off x="2173812" y="3674277"/>
                <a:ext cx="383372" cy="383373"/>
              </a:xfrm>
              <a:prstGeom prst="arc">
                <a:avLst>
                  <a:gd name="adj1" fmla="val 16200000"/>
                  <a:gd name="adj2" fmla="val 5435974"/>
                </a:avLst>
              </a:prstGeom>
              <a:ln w="31750" cap="rnd">
                <a:solidFill>
                  <a:schemeClr val="accent1">
                    <a:lumMod val="50000"/>
                    <a:alpha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35" name="Arc 21">
                <a:extLst>
                  <a:ext uri="{FF2B5EF4-FFF2-40B4-BE49-F238E27FC236}">
                    <a16:creationId xmlns:a16="http://schemas.microsoft.com/office/drawing/2014/main" id="{3F0A4362-9988-4069-B84F-B27D9BDE7CE1}"/>
                  </a:ext>
                </a:extLst>
              </p:cNvPr>
              <p:cNvSpPr/>
              <p:nvPr/>
            </p:nvSpPr>
            <p:spPr>
              <a:xfrm>
                <a:off x="1734707" y="3674277"/>
                <a:ext cx="383372" cy="383373"/>
              </a:xfrm>
              <a:prstGeom prst="arc">
                <a:avLst>
                  <a:gd name="adj1" fmla="val 16200000"/>
                  <a:gd name="adj2" fmla="val 5435974"/>
                </a:avLst>
              </a:prstGeom>
              <a:ln w="3175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grpSp>
        <p:sp>
          <p:nvSpPr>
            <p:cNvPr id="31" name="文本框 30">
              <a:extLst>
                <a:ext uri="{FF2B5EF4-FFF2-40B4-BE49-F238E27FC236}">
                  <a16:creationId xmlns:a16="http://schemas.microsoft.com/office/drawing/2014/main" id="{9F13BD29-E982-4877-ABA6-7F2586DC965B}"/>
                </a:ext>
              </a:extLst>
            </p:cNvPr>
            <p:cNvSpPr txBox="1"/>
            <p:nvPr/>
          </p:nvSpPr>
          <p:spPr>
            <a:xfrm>
              <a:off x="1210806" y="4315943"/>
              <a:ext cx="5434827" cy="369332"/>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国家自然科学基金面上项目，</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2020-2023</a:t>
              </a: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61</a:t>
              </a: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万</a:t>
              </a:r>
              <a:endParaRPr lang="zh-HK"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36" name="组合 35">
            <a:extLst>
              <a:ext uri="{FF2B5EF4-FFF2-40B4-BE49-F238E27FC236}">
                <a16:creationId xmlns:a16="http://schemas.microsoft.com/office/drawing/2014/main" id="{2C6F6F50-E738-4CF4-9CCA-3CB7339C6735}"/>
              </a:ext>
            </a:extLst>
          </p:cNvPr>
          <p:cNvGrpSpPr/>
          <p:nvPr/>
        </p:nvGrpSpPr>
        <p:grpSpPr>
          <a:xfrm>
            <a:off x="507953" y="1785716"/>
            <a:ext cx="6066268" cy="369332"/>
            <a:chOff x="579365" y="4315943"/>
            <a:chExt cx="6066268" cy="369332"/>
          </a:xfrm>
        </p:grpSpPr>
        <p:grpSp>
          <p:nvGrpSpPr>
            <p:cNvPr id="37" name="Group 18">
              <a:extLst>
                <a:ext uri="{FF2B5EF4-FFF2-40B4-BE49-F238E27FC236}">
                  <a16:creationId xmlns:a16="http://schemas.microsoft.com/office/drawing/2014/main" id="{E884DEB5-C502-44F4-8F55-465457AFB42C}"/>
                </a:ext>
              </a:extLst>
            </p:cNvPr>
            <p:cNvGrpSpPr/>
            <p:nvPr/>
          </p:nvGrpSpPr>
          <p:grpSpPr>
            <a:xfrm>
              <a:off x="579365" y="4416855"/>
              <a:ext cx="497616" cy="151217"/>
              <a:chOff x="1734707" y="3674277"/>
              <a:chExt cx="1261578" cy="383373"/>
            </a:xfrm>
          </p:grpSpPr>
          <p:sp>
            <p:nvSpPr>
              <p:cNvPr id="39" name="Arc 19">
                <a:extLst>
                  <a:ext uri="{FF2B5EF4-FFF2-40B4-BE49-F238E27FC236}">
                    <a16:creationId xmlns:a16="http://schemas.microsoft.com/office/drawing/2014/main" id="{734A5E80-4B54-4C19-9846-48462F763B2D}"/>
                  </a:ext>
                </a:extLst>
              </p:cNvPr>
              <p:cNvSpPr/>
              <p:nvPr/>
            </p:nvSpPr>
            <p:spPr>
              <a:xfrm>
                <a:off x="2612913" y="3674277"/>
                <a:ext cx="383372" cy="383373"/>
              </a:xfrm>
              <a:prstGeom prst="arc">
                <a:avLst>
                  <a:gd name="adj1" fmla="val 16200000"/>
                  <a:gd name="adj2" fmla="val 5435974"/>
                </a:avLst>
              </a:prstGeom>
              <a:ln w="31750" cap="rnd">
                <a:solidFill>
                  <a:schemeClr val="accent1">
                    <a:lumMod val="50000"/>
                    <a:alpha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40" name="Arc 20">
                <a:extLst>
                  <a:ext uri="{FF2B5EF4-FFF2-40B4-BE49-F238E27FC236}">
                    <a16:creationId xmlns:a16="http://schemas.microsoft.com/office/drawing/2014/main" id="{2A54CA9C-06DA-4EDD-A53B-DC04BD5FCD83}"/>
                  </a:ext>
                </a:extLst>
              </p:cNvPr>
              <p:cNvSpPr/>
              <p:nvPr/>
            </p:nvSpPr>
            <p:spPr>
              <a:xfrm>
                <a:off x="2173812" y="3674277"/>
                <a:ext cx="383372" cy="383373"/>
              </a:xfrm>
              <a:prstGeom prst="arc">
                <a:avLst>
                  <a:gd name="adj1" fmla="val 16200000"/>
                  <a:gd name="adj2" fmla="val 5435974"/>
                </a:avLst>
              </a:prstGeom>
              <a:ln w="31750" cap="rnd">
                <a:solidFill>
                  <a:schemeClr val="accent1">
                    <a:lumMod val="50000"/>
                    <a:alpha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42" name="Arc 21">
                <a:extLst>
                  <a:ext uri="{FF2B5EF4-FFF2-40B4-BE49-F238E27FC236}">
                    <a16:creationId xmlns:a16="http://schemas.microsoft.com/office/drawing/2014/main" id="{3F0A4362-9988-4069-B84F-B27D9BDE7CE1}"/>
                  </a:ext>
                </a:extLst>
              </p:cNvPr>
              <p:cNvSpPr/>
              <p:nvPr/>
            </p:nvSpPr>
            <p:spPr>
              <a:xfrm>
                <a:off x="1734707" y="3674277"/>
                <a:ext cx="383372" cy="383373"/>
              </a:xfrm>
              <a:prstGeom prst="arc">
                <a:avLst>
                  <a:gd name="adj1" fmla="val 16200000"/>
                  <a:gd name="adj2" fmla="val 5435974"/>
                </a:avLst>
              </a:prstGeom>
              <a:ln w="3175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grpSp>
        <p:sp>
          <p:nvSpPr>
            <p:cNvPr id="38" name="文本框 37">
              <a:extLst>
                <a:ext uri="{FF2B5EF4-FFF2-40B4-BE49-F238E27FC236}">
                  <a16:creationId xmlns:a16="http://schemas.microsoft.com/office/drawing/2014/main" id="{9F13BD29-E982-4877-ABA6-7F2586DC965B}"/>
                </a:ext>
              </a:extLst>
            </p:cNvPr>
            <p:cNvSpPr txBox="1"/>
            <p:nvPr/>
          </p:nvSpPr>
          <p:spPr>
            <a:xfrm>
              <a:off x="1210806" y="4315943"/>
              <a:ext cx="5434827" cy="369332"/>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上海市自然科学基金面上项目，</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2019-2021</a:t>
              </a: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20</a:t>
              </a: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万</a:t>
              </a:r>
              <a:endParaRPr lang="zh-HK"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3" name="组合 42">
            <a:extLst>
              <a:ext uri="{FF2B5EF4-FFF2-40B4-BE49-F238E27FC236}">
                <a16:creationId xmlns:a16="http://schemas.microsoft.com/office/drawing/2014/main" id="{2C6F6F50-E738-4CF4-9CCA-3CB7339C6735}"/>
              </a:ext>
            </a:extLst>
          </p:cNvPr>
          <p:cNvGrpSpPr/>
          <p:nvPr/>
        </p:nvGrpSpPr>
        <p:grpSpPr>
          <a:xfrm>
            <a:off x="507953" y="2232301"/>
            <a:ext cx="6066268" cy="369332"/>
            <a:chOff x="579365" y="4315943"/>
            <a:chExt cx="6066268" cy="369332"/>
          </a:xfrm>
        </p:grpSpPr>
        <p:grpSp>
          <p:nvGrpSpPr>
            <p:cNvPr id="44" name="Group 18">
              <a:extLst>
                <a:ext uri="{FF2B5EF4-FFF2-40B4-BE49-F238E27FC236}">
                  <a16:creationId xmlns:a16="http://schemas.microsoft.com/office/drawing/2014/main" id="{E884DEB5-C502-44F4-8F55-465457AFB42C}"/>
                </a:ext>
              </a:extLst>
            </p:cNvPr>
            <p:cNvGrpSpPr/>
            <p:nvPr/>
          </p:nvGrpSpPr>
          <p:grpSpPr>
            <a:xfrm>
              <a:off x="579365" y="4416855"/>
              <a:ext cx="497616" cy="151217"/>
              <a:chOff x="1734707" y="3674277"/>
              <a:chExt cx="1261578" cy="383373"/>
            </a:xfrm>
          </p:grpSpPr>
          <p:sp>
            <p:nvSpPr>
              <p:cNvPr id="46" name="Arc 19">
                <a:extLst>
                  <a:ext uri="{FF2B5EF4-FFF2-40B4-BE49-F238E27FC236}">
                    <a16:creationId xmlns:a16="http://schemas.microsoft.com/office/drawing/2014/main" id="{734A5E80-4B54-4C19-9846-48462F763B2D}"/>
                  </a:ext>
                </a:extLst>
              </p:cNvPr>
              <p:cNvSpPr/>
              <p:nvPr/>
            </p:nvSpPr>
            <p:spPr>
              <a:xfrm>
                <a:off x="2612913" y="3674277"/>
                <a:ext cx="383372" cy="383373"/>
              </a:xfrm>
              <a:prstGeom prst="arc">
                <a:avLst>
                  <a:gd name="adj1" fmla="val 16200000"/>
                  <a:gd name="adj2" fmla="val 5435974"/>
                </a:avLst>
              </a:prstGeom>
              <a:ln w="31750" cap="rnd">
                <a:solidFill>
                  <a:schemeClr val="accent1">
                    <a:lumMod val="50000"/>
                    <a:alpha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47" name="Arc 20">
                <a:extLst>
                  <a:ext uri="{FF2B5EF4-FFF2-40B4-BE49-F238E27FC236}">
                    <a16:creationId xmlns:a16="http://schemas.microsoft.com/office/drawing/2014/main" id="{2A54CA9C-06DA-4EDD-A53B-DC04BD5FCD83}"/>
                  </a:ext>
                </a:extLst>
              </p:cNvPr>
              <p:cNvSpPr/>
              <p:nvPr/>
            </p:nvSpPr>
            <p:spPr>
              <a:xfrm>
                <a:off x="2173812" y="3674277"/>
                <a:ext cx="383372" cy="383373"/>
              </a:xfrm>
              <a:prstGeom prst="arc">
                <a:avLst>
                  <a:gd name="adj1" fmla="val 16200000"/>
                  <a:gd name="adj2" fmla="val 5435974"/>
                </a:avLst>
              </a:prstGeom>
              <a:ln w="31750" cap="rnd">
                <a:solidFill>
                  <a:schemeClr val="accent1">
                    <a:lumMod val="50000"/>
                    <a:alpha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48" name="Arc 21">
                <a:extLst>
                  <a:ext uri="{FF2B5EF4-FFF2-40B4-BE49-F238E27FC236}">
                    <a16:creationId xmlns:a16="http://schemas.microsoft.com/office/drawing/2014/main" id="{3F0A4362-9988-4069-B84F-B27D9BDE7CE1}"/>
                  </a:ext>
                </a:extLst>
              </p:cNvPr>
              <p:cNvSpPr/>
              <p:nvPr/>
            </p:nvSpPr>
            <p:spPr>
              <a:xfrm>
                <a:off x="1734707" y="3674277"/>
                <a:ext cx="383372" cy="383373"/>
              </a:xfrm>
              <a:prstGeom prst="arc">
                <a:avLst>
                  <a:gd name="adj1" fmla="val 16200000"/>
                  <a:gd name="adj2" fmla="val 5435974"/>
                </a:avLst>
              </a:prstGeom>
              <a:ln w="3175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grpSp>
        <p:sp>
          <p:nvSpPr>
            <p:cNvPr id="45" name="文本框 44">
              <a:extLst>
                <a:ext uri="{FF2B5EF4-FFF2-40B4-BE49-F238E27FC236}">
                  <a16:creationId xmlns:a16="http://schemas.microsoft.com/office/drawing/2014/main" id="{9F13BD29-E982-4877-ABA6-7F2586DC965B}"/>
                </a:ext>
              </a:extLst>
            </p:cNvPr>
            <p:cNvSpPr txBox="1"/>
            <p:nvPr/>
          </p:nvSpPr>
          <p:spPr>
            <a:xfrm>
              <a:off x="1210806" y="4315943"/>
              <a:ext cx="5434827" cy="369332"/>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航天八院</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804</a:t>
              </a: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所合作项目，</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2019-2020</a:t>
              </a: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28</a:t>
              </a: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万</a:t>
              </a:r>
              <a:endParaRPr lang="zh-HK"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9" name="组合 48">
            <a:extLst>
              <a:ext uri="{FF2B5EF4-FFF2-40B4-BE49-F238E27FC236}">
                <a16:creationId xmlns:a16="http://schemas.microsoft.com/office/drawing/2014/main" id="{2C6F6F50-E738-4CF4-9CCA-3CB7339C6735}"/>
              </a:ext>
            </a:extLst>
          </p:cNvPr>
          <p:cNvGrpSpPr/>
          <p:nvPr/>
        </p:nvGrpSpPr>
        <p:grpSpPr>
          <a:xfrm>
            <a:off x="507953" y="2677495"/>
            <a:ext cx="6066268" cy="369332"/>
            <a:chOff x="579365" y="4315943"/>
            <a:chExt cx="6066268" cy="369332"/>
          </a:xfrm>
        </p:grpSpPr>
        <p:grpSp>
          <p:nvGrpSpPr>
            <p:cNvPr id="50" name="Group 18">
              <a:extLst>
                <a:ext uri="{FF2B5EF4-FFF2-40B4-BE49-F238E27FC236}">
                  <a16:creationId xmlns:a16="http://schemas.microsoft.com/office/drawing/2014/main" id="{E884DEB5-C502-44F4-8F55-465457AFB42C}"/>
                </a:ext>
              </a:extLst>
            </p:cNvPr>
            <p:cNvGrpSpPr/>
            <p:nvPr/>
          </p:nvGrpSpPr>
          <p:grpSpPr>
            <a:xfrm>
              <a:off x="579365" y="4416855"/>
              <a:ext cx="497616" cy="151217"/>
              <a:chOff x="1734707" y="3674277"/>
              <a:chExt cx="1261578" cy="383373"/>
            </a:xfrm>
          </p:grpSpPr>
          <p:sp>
            <p:nvSpPr>
              <p:cNvPr id="71" name="Arc 19">
                <a:extLst>
                  <a:ext uri="{FF2B5EF4-FFF2-40B4-BE49-F238E27FC236}">
                    <a16:creationId xmlns:a16="http://schemas.microsoft.com/office/drawing/2014/main" id="{734A5E80-4B54-4C19-9846-48462F763B2D}"/>
                  </a:ext>
                </a:extLst>
              </p:cNvPr>
              <p:cNvSpPr/>
              <p:nvPr/>
            </p:nvSpPr>
            <p:spPr>
              <a:xfrm>
                <a:off x="2612913" y="3674277"/>
                <a:ext cx="383372" cy="383373"/>
              </a:xfrm>
              <a:prstGeom prst="arc">
                <a:avLst>
                  <a:gd name="adj1" fmla="val 16200000"/>
                  <a:gd name="adj2" fmla="val 5435974"/>
                </a:avLst>
              </a:prstGeom>
              <a:ln w="31750" cap="rnd">
                <a:solidFill>
                  <a:schemeClr val="accent1">
                    <a:lumMod val="50000"/>
                    <a:alpha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75" name="Arc 20">
                <a:extLst>
                  <a:ext uri="{FF2B5EF4-FFF2-40B4-BE49-F238E27FC236}">
                    <a16:creationId xmlns:a16="http://schemas.microsoft.com/office/drawing/2014/main" id="{2A54CA9C-06DA-4EDD-A53B-DC04BD5FCD83}"/>
                  </a:ext>
                </a:extLst>
              </p:cNvPr>
              <p:cNvSpPr/>
              <p:nvPr/>
            </p:nvSpPr>
            <p:spPr>
              <a:xfrm>
                <a:off x="2173812" y="3674277"/>
                <a:ext cx="383372" cy="383373"/>
              </a:xfrm>
              <a:prstGeom prst="arc">
                <a:avLst>
                  <a:gd name="adj1" fmla="val 16200000"/>
                  <a:gd name="adj2" fmla="val 5435974"/>
                </a:avLst>
              </a:prstGeom>
              <a:ln w="31750" cap="rnd">
                <a:solidFill>
                  <a:schemeClr val="accent1">
                    <a:lumMod val="50000"/>
                    <a:alpha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76" name="Arc 21">
                <a:extLst>
                  <a:ext uri="{FF2B5EF4-FFF2-40B4-BE49-F238E27FC236}">
                    <a16:creationId xmlns:a16="http://schemas.microsoft.com/office/drawing/2014/main" id="{3F0A4362-9988-4069-B84F-B27D9BDE7CE1}"/>
                  </a:ext>
                </a:extLst>
              </p:cNvPr>
              <p:cNvSpPr/>
              <p:nvPr/>
            </p:nvSpPr>
            <p:spPr>
              <a:xfrm>
                <a:off x="1734707" y="3674277"/>
                <a:ext cx="383372" cy="383373"/>
              </a:xfrm>
              <a:prstGeom prst="arc">
                <a:avLst>
                  <a:gd name="adj1" fmla="val 16200000"/>
                  <a:gd name="adj2" fmla="val 5435974"/>
                </a:avLst>
              </a:prstGeom>
              <a:ln w="3175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grpSp>
        <p:sp>
          <p:nvSpPr>
            <p:cNvPr id="51" name="文本框 50">
              <a:extLst>
                <a:ext uri="{FF2B5EF4-FFF2-40B4-BE49-F238E27FC236}">
                  <a16:creationId xmlns:a16="http://schemas.microsoft.com/office/drawing/2014/main" id="{9F13BD29-E982-4877-ABA6-7F2586DC965B}"/>
                </a:ext>
              </a:extLst>
            </p:cNvPr>
            <p:cNvSpPr txBox="1"/>
            <p:nvPr/>
          </p:nvSpPr>
          <p:spPr>
            <a:xfrm>
              <a:off x="1210806" y="4315943"/>
              <a:ext cx="5434827" cy="369332"/>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国家自然科学基金青年基金，已结题</a:t>
              </a:r>
              <a:endParaRPr lang="zh-HK"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272232162"/>
      </p:ext>
    </p:extLst>
  </p:cSld>
  <p:clrMapOvr>
    <a:masterClrMapping/>
  </p:clrMapOvr>
  <p:transition>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C0E6A73A-45DF-4D59-B4EA-703A67966CE4}"/>
              </a:ext>
            </a:extLst>
          </p:cNvPr>
          <p:cNvGrpSpPr/>
          <p:nvPr/>
        </p:nvGrpSpPr>
        <p:grpSpPr>
          <a:xfrm>
            <a:off x="341679" y="202796"/>
            <a:ext cx="11718227" cy="764055"/>
            <a:chOff x="-1156921" y="761596"/>
            <a:chExt cx="11718227" cy="764055"/>
          </a:xfrm>
        </p:grpSpPr>
        <p:sp>
          <p:nvSpPr>
            <p:cNvPr id="41" name="半闭框 40">
              <a:extLst>
                <a:ext uri="{FF2B5EF4-FFF2-40B4-BE49-F238E27FC236}">
                  <a16:creationId xmlns:a16="http://schemas.microsoft.com/office/drawing/2014/main" id="{DBC06284-79CB-4354-B551-4EE704CA89FF}"/>
                </a:ext>
              </a:extLst>
            </p:cNvPr>
            <p:cNvSpPr/>
            <p:nvPr/>
          </p:nvSpPr>
          <p:spPr>
            <a:xfrm>
              <a:off x="-1156921" y="761596"/>
              <a:ext cx="1217337" cy="764055"/>
            </a:xfrm>
            <a:prstGeom prst="halfFrame">
              <a:avLst>
                <a:gd name="adj1" fmla="val 13473"/>
                <a:gd name="adj2" fmla="val 120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52" name="组合 51">
              <a:extLst>
                <a:ext uri="{FF2B5EF4-FFF2-40B4-BE49-F238E27FC236}">
                  <a16:creationId xmlns:a16="http://schemas.microsoft.com/office/drawing/2014/main" id="{2B6A0F0D-2614-4E83-B61D-825CF907EB43}"/>
                </a:ext>
              </a:extLst>
            </p:cNvPr>
            <p:cNvGrpSpPr/>
            <p:nvPr/>
          </p:nvGrpSpPr>
          <p:grpSpPr>
            <a:xfrm>
              <a:off x="8694314" y="845249"/>
              <a:ext cx="1866992" cy="457021"/>
              <a:chOff x="8301813" y="450835"/>
              <a:chExt cx="2456035" cy="601216"/>
            </a:xfrm>
          </p:grpSpPr>
          <p:sp>
            <p:nvSpPr>
              <p:cNvPr id="53" name="椭圆 52">
                <a:extLst>
                  <a:ext uri="{FF2B5EF4-FFF2-40B4-BE49-F238E27FC236}">
                    <a16:creationId xmlns:a16="http://schemas.microsoft.com/office/drawing/2014/main" id="{EB07F577-D9DF-4A53-BD4D-B36561869EBC}"/>
                  </a:ext>
                </a:extLst>
              </p:cNvPr>
              <p:cNvSpPr/>
              <p:nvPr/>
            </p:nvSpPr>
            <p:spPr>
              <a:xfrm>
                <a:off x="8313338" y="456236"/>
                <a:ext cx="595817" cy="595815"/>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400" b="1" dirty="0">
                  <a:latin typeface="微软雅黑" panose="020B0503020204020204" pitchFamily="34" charset="-122"/>
                  <a:ea typeface="微软雅黑" panose="020B0503020204020204" pitchFamily="34" charset="-122"/>
                </a:endParaRPr>
              </a:p>
            </p:txBody>
          </p:sp>
          <p:grpSp>
            <p:nvGrpSpPr>
              <p:cNvPr id="54" name="组合 53">
                <a:extLst>
                  <a:ext uri="{FF2B5EF4-FFF2-40B4-BE49-F238E27FC236}">
                    <a16:creationId xmlns:a16="http://schemas.microsoft.com/office/drawing/2014/main" id="{247BC7E7-D1C6-4C85-BD44-D057E1B12CCC}"/>
                  </a:ext>
                </a:extLst>
              </p:cNvPr>
              <p:cNvGrpSpPr/>
              <p:nvPr/>
            </p:nvGrpSpPr>
            <p:grpSpPr>
              <a:xfrm>
                <a:off x="8301813" y="450835"/>
                <a:ext cx="2456035" cy="562737"/>
                <a:chOff x="8301813" y="450835"/>
                <a:chExt cx="2456035" cy="562737"/>
              </a:xfrm>
            </p:grpSpPr>
            <p:sp>
              <p:nvSpPr>
                <p:cNvPr id="55" name="文本框 54">
                  <a:extLst>
                    <a:ext uri="{FF2B5EF4-FFF2-40B4-BE49-F238E27FC236}">
                      <a16:creationId xmlns:a16="http://schemas.microsoft.com/office/drawing/2014/main" id="{067C5EDE-41ED-4245-ABFC-83934A8F0D15}"/>
                    </a:ext>
                  </a:extLst>
                </p:cNvPr>
                <p:cNvSpPr txBox="1"/>
                <p:nvPr/>
              </p:nvSpPr>
              <p:spPr>
                <a:xfrm>
                  <a:off x="8982464" y="568201"/>
                  <a:ext cx="1775384" cy="445371"/>
                </a:xfrm>
                <a:prstGeom prst="rect">
                  <a:avLst/>
                </a:prstGeom>
                <a:noFill/>
              </p:spPr>
              <p:txBody>
                <a:bodyPr wrap="square" rtlCol="0">
                  <a:spAutoFit/>
                </a:bodyPr>
                <a:lstStyle/>
                <a:p>
                  <a:r>
                    <a:rPr lang="zh-CN" altLang="en-US" sz="1600" b="1" spc="300" dirty="0">
                      <a:solidFill>
                        <a:srgbClr val="0174AB"/>
                      </a:solidFill>
                      <a:latin typeface="微软雅黑" panose="020B0503020204020204" pitchFamily="34" charset="-122"/>
                      <a:ea typeface="微软雅黑" panose="020B0503020204020204" pitchFamily="34" charset="-122"/>
                    </a:rPr>
                    <a:t>同济大学</a:t>
                  </a:r>
                  <a:endParaRPr lang="zh-HK" altLang="en-US" sz="1600" b="1" spc="300" dirty="0">
                    <a:solidFill>
                      <a:srgbClr val="0174AB"/>
                    </a:solidFill>
                    <a:latin typeface="微软雅黑" panose="020B0503020204020204" pitchFamily="34" charset="-122"/>
                    <a:ea typeface="微软雅黑" panose="020B0503020204020204" pitchFamily="34" charset="-122"/>
                  </a:endParaRPr>
                </a:p>
              </p:txBody>
            </p:sp>
            <p:pic>
              <p:nvPicPr>
                <p:cNvPr id="56" name="图片 55">
                  <a:extLst>
                    <a:ext uri="{FF2B5EF4-FFF2-40B4-BE49-F238E27FC236}">
                      <a16:creationId xmlns:a16="http://schemas.microsoft.com/office/drawing/2014/main" id="{26CB68FC-289B-467E-9C74-B406E426D3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1813" y="450835"/>
                  <a:ext cx="618880" cy="562734"/>
                </a:xfrm>
                <a:prstGeom prst="rect">
                  <a:avLst/>
                </a:prstGeom>
              </p:spPr>
            </p:pic>
          </p:grpSp>
        </p:grpSp>
      </p:grpSp>
      <p:sp>
        <p:nvSpPr>
          <p:cNvPr id="30" name="矩形 29">
            <a:extLst>
              <a:ext uri="{FF2B5EF4-FFF2-40B4-BE49-F238E27FC236}">
                <a16:creationId xmlns:a16="http://schemas.microsoft.com/office/drawing/2014/main" id="{F2A7EA18-39A8-4DD4-BBEA-E83149CB821E}"/>
              </a:ext>
            </a:extLst>
          </p:cNvPr>
          <p:cNvSpPr/>
          <p:nvPr/>
        </p:nvSpPr>
        <p:spPr>
          <a:xfrm>
            <a:off x="645032" y="415816"/>
            <a:ext cx="6865890" cy="584775"/>
          </a:xfrm>
          <a:prstGeom prst="rect">
            <a:avLst/>
          </a:prstGeom>
        </p:spPr>
        <p:txBody>
          <a:bodyPr wrap="square">
            <a:spAutoFit/>
          </a:bodyPr>
          <a:lstStyle/>
          <a:p>
            <a:r>
              <a:rPr lang="zh-CN" altLang="en-US" sz="3200" b="1" dirty="0" smtClean="0">
                <a:solidFill>
                  <a:schemeClr val="accent1">
                    <a:lumMod val="75000"/>
                  </a:schemeClr>
                </a:solidFill>
                <a:latin typeface="微软雅黑"/>
                <a:ea typeface="微软雅黑"/>
              </a:rPr>
              <a:t>在研课题</a:t>
            </a:r>
            <a:endParaRPr lang="zh-CN" altLang="en-US" sz="3200" b="1" dirty="0">
              <a:solidFill>
                <a:schemeClr val="accent1">
                  <a:lumMod val="75000"/>
                </a:schemeClr>
              </a:solidFill>
              <a:latin typeface="微软雅黑"/>
              <a:ea typeface="微软雅黑"/>
            </a:endParaRPr>
          </a:p>
        </p:txBody>
      </p:sp>
      <p:grpSp>
        <p:nvGrpSpPr>
          <p:cNvPr id="28" name="组合 27">
            <a:extLst>
              <a:ext uri="{FF2B5EF4-FFF2-40B4-BE49-F238E27FC236}">
                <a16:creationId xmlns:a16="http://schemas.microsoft.com/office/drawing/2014/main" id="{2C6F6F50-E738-4CF4-9CCA-3CB7339C6735}"/>
              </a:ext>
            </a:extLst>
          </p:cNvPr>
          <p:cNvGrpSpPr/>
          <p:nvPr/>
        </p:nvGrpSpPr>
        <p:grpSpPr>
          <a:xfrm>
            <a:off x="507953" y="1317039"/>
            <a:ext cx="6066268" cy="369332"/>
            <a:chOff x="579365" y="4315943"/>
            <a:chExt cx="6066268" cy="369332"/>
          </a:xfrm>
        </p:grpSpPr>
        <p:grpSp>
          <p:nvGrpSpPr>
            <p:cNvPr id="29" name="Group 18">
              <a:extLst>
                <a:ext uri="{FF2B5EF4-FFF2-40B4-BE49-F238E27FC236}">
                  <a16:creationId xmlns:a16="http://schemas.microsoft.com/office/drawing/2014/main" id="{E884DEB5-C502-44F4-8F55-465457AFB42C}"/>
                </a:ext>
              </a:extLst>
            </p:cNvPr>
            <p:cNvGrpSpPr/>
            <p:nvPr/>
          </p:nvGrpSpPr>
          <p:grpSpPr>
            <a:xfrm>
              <a:off x="579365" y="4416855"/>
              <a:ext cx="497616" cy="151217"/>
              <a:chOff x="1734707" y="3674277"/>
              <a:chExt cx="1261578" cy="383373"/>
            </a:xfrm>
          </p:grpSpPr>
          <p:sp>
            <p:nvSpPr>
              <p:cNvPr id="32" name="Arc 19">
                <a:extLst>
                  <a:ext uri="{FF2B5EF4-FFF2-40B4-BE49-F238E27FC236}">
                    <a16:creationId xmlns:a16="http://schemas.microsoft.com/office/drawing/2014/main" id="{734A5E80-4B54-4C19-9846-48462F763B2D}"/>
                  </a:ext>
                </a:extLst>
              </p:cNvPr>
              <p:cNvSpPr/>
              <p:nvPr/>
            </p:nvSpPr>
            <p:spPr>
              <a:xfrm>
                <a:off x="2612913" y="3674277"/>
                <a:ext cx="383372" cy="383373"/>
              </a:xfrm>
              <a:prstGeom prst="arc">
                <a:avLst>
                  <a:gd name="adj1" fmla="val 16200000"/>
                  <a:gd name="adj2" fmla="val 5435974"/>
                </a:avLst>
              </a:prstGeom>
              <a:ln w="31750" cap="rnd">
                <a:solidFill>
                  <a:schemeClr val="accent1">
                    <a:lumMod val="50000"/>
                    <a:alpha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33" name="Arc 20">
                <a:extLst>
                  <a:ext uri="{FF2B5EF4-FFF2-40B4-BE49-F238E27FC236}">
                    <a16:creationId xmlns:a16="http://schemas.microsoft.com/office/drawing/2014/main" id="{2A54CA9C-06DA-4EDD-A53B-DC04BD5FCD83}"/>
                  </a:ext>
                </a:extLst>
              </p:cNvPr>
              <p:cNvSpPr/>
              <p:nvPr/>
            </p:nvSpPr>
            <p:spPr>
              <a:xfrm>
                <a:off x="2173812" y="3674277"/>
                <a:ext cx="383372" cy="383373"/>
              </a:xfrm>
              <a:prstGeom prst="arc">
                <a:avLst>
                  <a:gd name="adj1" fmla="val 16200000"/>
                  <a:gd name="adj2" fmla="val 5435974"/>
                </a:avLst>
              </a:prstGeom>
              <a:ln w="31750" cap="rnd">
                <a:solidFill>
                  <a:schemeClr val="accent1">
                    <a:lumMod val="50000"/>
                    <a:alpha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35" name="Arc 21">
                <a:extLst>
                  <a:ext uri="{FF2B5EF4-FFF2-40B4-BE49-F238E27FC236}">
                    <a16:creationId xmlns:a16="http://schemas.microsoft.com/office/drawing/2014/main" id="{3F0A4362-9988-4069-B84F-B27D9BDE7CE1}"/>
                  </a:ext>
                </a:extLst>
              </p:cNvPr>
              <p:cNvSpPr/>
              <p:nvPr/>
            </p:nvSpPr>
            <p:spPr>
              <a:xfrm>
                <a:off x="1734707" y="3674277"/>
                <a:ext cx="383372" cy="383373"/>
              </a:xfrm>
              <a:prstGeom prst="arc">
                <a:avLst>
                  <a:gd name="adj1" fmla="val 16200000"/>
                  <a:gd name="adj2" fmla="val 5435974"/>
                </a:avLst>
              </a:prstGeom>
              <a:ln w="3175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grpSp>
        <p:sp>
          <p:nvSpPr>
            <p:cNvPr id="31" name="文本框 30">
              <a:extLst>
                <a:ext uri="{FF2B5EF4-FFF2-40B4-BE49-F238E27FC236}">
                  <a16:creationId xmlns:a16="http://schemas.microsoft.com/office/drawing/2014/main" id="{9F13BD29-E982-4877-ABA6-7F2586DC965B}"/>
                </a:ext>
              </a:extLst>
            </p:cNvPr>
            <p:cNvSpPr txBox="1"/>
            <p:nvPr/>
          </p:nvSpPr>
          <p:spPr>
            <a:xfrm>
              <a:off x="1210806" y="4315943"/>
              <a:ext cx="5434827" cy="369332"/>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基于融合特征的抑郁症检测</a:t>
              </a:r>
              <a:endParaRPr lang="zh-HK"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36" name="组合 35">
            <a:extLst>
              <a:ext uri="{FF2B5EF4-FFF2-40B4-BE49-F238E27FC236}">
                <a16:creationId xmlns:a16="http://schemas.microsoft.com/office/drawing/2014/main" id="{2C6F6F50-E738-4CF4-9CCA-3CB7339C6735}"/>
              </a:ext>
            </a:extLst>
          </p:cNvPr>
          <p:cNvGrpSpPr/>
          <p:nvPr/>
        </p:nvGrpSpPr>
        <p:grpSpPr>
          <a:xfrm>
            <a:off x="507953" y="1785716"/>
            <a:ext cx="6066268" cy="369332"/>
            <a:chOff x="579365" y="4315943"/>
            <a:chExt cx="6066268" cy="369332"/>
          </a:xfrm>
        </p:grpSpPr>
        <p:grpSp>
          <p:nvGrpSpPr>
            <p:cNvPr id="37" name="Group 18">
              <a:extLst>
                <a:ext uri="{FF2B5EF4-FFF2-40B4-BE49-F238E27FC236}">
                  <a16:creationId xmlns:a16="http://schemas.microsoft.com/office/drawing/2014/main" id="{E884DEB5-C502-44F4-8F55-465457AFB42C}"/>
                </a:ext>
              </a:extLst>
            </p:cNvPr>
            <p:cNvGrpSpPr/>
            <p:nvPr/>
          </p:nvGrpSpPr>
          <p:grpSpPr>
            <a:xfrm>
              <a:off x="579365" y="4416855"/>
              <a:ext cx="497616" cy="151217"/>
              <a:chOff x="1734707" y="3674277"/>
              <a:chExt cx="1261578" cy="383373"/>
            </a:xfrm>
          </p:grpSpPr>
          <p:sp>
            <p:nvSpPr>
              <p:cNvPr id="39" name="Arc 19">
                <a:extLst>
                  <a:ext uri="{FF2B5EF4-FFF2-40B4-BE49-F238E27FC236}">
                    <a16:creationId xmlns:a16="http://schemas.microsoft.com/office/drawing/2014/main" id="{734A5E80-4B54-4C19-9846-48462F763B2D}"/>
                  </a:ext>
                </a:extLst>
              </p:cNvPr>
              <p:cNvSpPr/>
              <p:nvPr/>
            </p:nvSpPr>
            <p:spPr>
              <a:xfrm>
                <a:off x="2612913" y="3674277"/>
                <a:ext cx="383372" cy="383373"/>
              </a:xfrm>
              <a:prstGeom prst="arc">
                <a:avLst>
                  <a:gd name="adj1" fmla="val 16200000"/>
                  <a:gd name="adj2" fmla="val 5435974"/>
                </a:avLst>
              </a:prstGeom>
              <a:ln w="31750" cap="rnd">
                <a:solidFill>
                  <a:schemeClr val="accent1">
                    <a:lumMod val="50000"/>
                    <a:alpha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40" name="Arc 20">
                <a:extLst>
                  <a:ext uri="{FF2B5EF4-FFF2-40B4-BE49-F238E27FC236}">
                    <a16:creationId xmlns:a16="http://schemas.microsoft.com/office/drawing/2014/main" id="{2A54CA9C-06DA-4EDD-A53B-DC04BD5FCD83}"/>
                  </a:ext>
                </a:extLst>
              </p:cNvPr>
              <p:cNvSpPr/>
              <p:nvPr/>
            </p:nvSpPr>
            <p:spPr>
              <a:xfrm>
                <a:off x="2173812" y="3674277"/>
                <a:ext cx="383372" cy="383373"/>
              </a:xfrm>
              <a:prstGeom prst="arc">
                <a:avLst>
                  <a:gd name="adj1" fmla="val 16200000"/>
                  <a:gd name="adj2" fmla="val 5435974"/>
                </a:avLst>
              </a:prstGeom>
              <a:ln w="31750" cap="rnd">
                <a:solidFill>
                  <a:schemeClr val="accent1">
                    <a:lumMod val="50000"/>
                    <a:alpha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42" name="Arc 21">
                <a:extLst>
                  <a:ext uri="{FF2B5EF4-FFF2-40B4-BE49-F238E27FC236}">
                    <a16:creationId xmlns:a16="http://schemas.microsoft.com/office/drawing/2014/main" id="{3F0A4362-9988-4069-B84F-B27D9BDE7CE1}"/>
                  </a:ext>
                </a:extLst>
              </p:cNvPr>
              <p:cNvSpPr/>
              <p:nvPr/>
            </p:nvSpPr>
            <p:spPr>
              <a:xfrm>
                <a:off x="1734707" y="3674277"/>
                <a:ext cx="383372" cy="383373"/>
              </a:xfrm>
              <a:prstGeom prst="arc">
                <a:avLst>
                  <a:gd name="adj1" fmla="val 16200000"/>
                  <a:gd name="adj2" fmla="val 5435974"/>
                </a:avLst>
              </a:prstGeom>
              <a:ln w="3175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grpSp>
        <p:sp>
          <p:nvSpPr>
            <p:cNvPr id="38" name="文本框 37">
              <a:extLst>
                <a:ext uri="{FF2B5EF4-FFF2-40B4-BE49-F238E27FC236}">
                  <a16:creationId xmlns:a16="http://schemas.microsoft.com/office/drawing/2014/main" id="{9F13BD29-E982-4877-ABA6-7F2586DC965B}"/>
                </a:ext>
              </a:extLst>
            </p:cNvPr>
            <p:cNvSpPr txBox="1"/>
            <p:nvPr/>
          </p:nvSpPr>
          <p:spPr>
            <a:xfrm>
              <a:off x="1210806" y="4315943"/>
              <a:ext cx="5434827" cy="369332"/>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结合动态安全验证的说话人识别</a:t>
              </a:r>
              <a:endParaRPr lang="zh-HK"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3" name="组合 42">
            <a:extLst>
              <a:ext uri="{FF2B5EF4-FFF2-40B4-BE49-F238E27FC236}">
                <a16:creationId xmlns:a16="http://schemas.microsoft.com/office/drawing/2014/main" id="{2C6F6F50-E738-4CF4-9CCA-3CB7339C6735}"/>
              </a:ext>
            </a:extLst>
          </p:cNvPr>
          <p:cNvGrpSpPr/>
          <p:nvPr/>
        </p:nvGrpSpPr>
        <p:grpSpPr>
          <a:xfrm>
            <a:off x="507953" y="2232301"/>
            <a:ext cx="6066268" cy="369332"/>
            <a:chOff x="579365" y="4315943"/>
            <a:chExt cx="6066268" cy="369332"/>
          </a:xfrm>
        </p:grpSpPr>
        <p:grpSp>
          <p:nvGrpSpPr>
            <p:cNvPr id="44" name="Group 18">
              <a:extLst>
                <a:ext uri="{FF2B5EF4-FFF2-40B4-BE49-F238E27FC236}">
                  <a16:creationId xmlns:a16="http://schemas.microsoft.com/office/drawing/2014/main" id="{E884DEB5-C502-44F4-8F55-465457AFB42C}"/>
                </a:ext>
              </a:extLst>
            </p:cNvPr>
            <p:cNvGrpSpPr/>
            <p:nvPr/>
          </p:nvGrpSpPr>
          <p:grpSpPr>
            <a:xfrm>
              <a:off x="579365" y="4416855"/>
              <a:ext cx="497616" cy="151217"/>
              <a:chOff x="1734707" y="3674277"/>
              <a:chExt cx="1261578" cy="383373"/>
            </a:xfrm>
          </p:grpSpPr>
          <p:sp>
            <p:nvSpPr>
              <p:cNvPr id="46" name="Arc 19">
                <a:extLst>
                  <a:ext uri="{FF2B5EF4-FFF2-40B4-BE49-F238E27FC236}">
                    <a16:creationId xmlns:a16="http://schemas.microsoft.com/office/drawing/2014/main" id="{734A5E80-4B54-4C19-9846-48462F763B2D}"/>
                  </a:ext>
                </a:extLst>
              </p:cNvPr>
              <p:cNvSpPr/>
              <p:nvPr/>
            </p:nvSpPr>
            <p:spPr>
              <a:xfrm>
                <a:off x="2612913" y="3674277"/>
                <a:ext cx="383372" cy="383373"/>
              </a:xfrm>
              <a:prstGeom prst="arc">
                <a:avLst>
                  <a:gd name="adj1" fmla="val 16200000"/>
                  <a:gd name="adj2" fmla="val 5435974"/>
                </a:avLst>
              </a:prstGeom>
              <a:ln w="31750" cap="rnd">
                <a:solidFill>
                  <a:schemeClr val="accent1">
                    <a:lumMod val="50000"/>
                    <a:alpha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47" name="Arc 20">
                <a:extLst>
                  <a:ext uri="{FF2B5EF4-FFF2-40B4-BE49-F238E27FC236}">
                    <a16:creationId xmlns:a16="http://schemas.microsoft.com/office/drawing/2014/main" id="{2A54CA9C-06DA-4EDD-A53B-DC04BD5FCD83}"/>
                  </a:ext>
                </a:extLst>
              </p:cNvPr>
              <p:cNvSpPr/>
              <p:nvPr/>
            </p:nvSpPr>
            <p:spPr>
              <a:xfrm>
                <a:off x="2173812" y="3674277"/>
                <a:ext cx="383372" cy="383373"/>
              </a:xfrm>
              <a:prstGeom prst="arc">
                <a:avLst>
                  <a:gd name="adj1" fmla="val 16200000"/>
                  <a:gd name="adj2" fmla="val 5435974"/>
                </a:avLst>
              </a:prstGeom>
              <a:ln w="31750" cap="rnd">
                <a:solidFill>
                  <a:schemeClr val="accent1">
                    <a:lumMod val="50000"/>
                    <a:alpha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48" name="Arc 21">
                <a:extLst>
                  <a:ext uri="{FF2B5EF4-FFF2-40B4-BE49-F238E27FC236}">
                    <a16:creationId xmlns:a16="http://schemas.microsoft.com/office/drawing/2014/main" id="{3F0A4362-9988-4069-B84F-B27D9BDE7CE1}"/>
                  </a:ext>
                </a:extLst>
              </p:cNvPr>
              <p:cNvSpPr/>
              <p:nvPr/>
            </p:nvSpPr>
            <p:spPr>
              <a:xfrm>
                <a:off x="1734707" y="3674277"/>
                <a:ext cx="383372" cy="383373"/>
              </a:xfrm>
              <a:prstGeom prst="arc">
                <a:avLst>
                  <a:gd name="adj1" fmla="val 16200000"/>
                  <a:gd name="adj2" fmla="val 5435974"/>
                </a:avLst>
              </a:prstGeom>
              <a:ln w="3175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grpSp>
        <p:sp>
          <p:nvSpPr>
            <p:cNvPr id="45" name="文本框 44">
              <a:extLst>
                <a:ext uri="{FF2B5EF4-FFF2-40B4-BE49-F238E27FC236}">
                  <a16:creationId xmlns:a16="http://schemas.microsoft.com/office/drawing/2014/main" id="{9F13BD29-E982-4877-ABA6-7F2586DC965B}"/>
                </a:ext>
              </a:extLst>
            </p:cNvPr>
            <p:cNvSpPr txBox="1"/>
            <p:nvPr/>
          </p:nvSpPr>
          <p:spPr>
            <a:xfrm>
              <a:off x="1210806" y="4315943"/>
              <a:ext cx="5434827" cy="369332"/>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基于麦克风阵列的语音增强技术</a:t>
              </a:r>
              <a:endParaRPr lang="zh-HK"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9" name="组合 48">
            <a:extLst>
              <a:ext uri="{FF2B5EF4-FFF2-40B4-BE49-F238E27FC236}">
                <a16:creationId xmlns:a16="http://schemas.microsoft.com/office/drawing/2014/main" id="{2C6F6F50-E738-4CF4-9CCA-3CB7339C6735}"/>
              </a:ext>
            </a:extLst>
          </p:cNvPr>
          <p:cNvGrpSpPr/>
          <p:nvPr/>
        </p:nvGrpSpPr>
        <p:grpSpPr>
          <a:xfrm>
            <a:off x="507953" y="2677495"/>
            <a:ext cx="6066268" cy="369332"/>
            <a:chOff x="579365" y="4315943"/>
            <a:chExt cx="6066268" cy="369332"/>
          </a:xfrm>
        </p:grpSpPr>
        <p:grpSp>
          <p:nvGrpSpPr>
            <p:cNvPr id="50" name="Group 18">
              <a:extLst>
                <a:ext uri="{FF2B5EF4-FFF2-40B4-BE49-F238E27FC236}">
                  <a16:creationId xmlns:a16="http://schemas.microsoft.com/office/drawing/2014/main" id="{E884DEB5-C502-44F4-8F55-465457AFB42C}"/>
                </a:ext>
              </a:extLst>
            </p:cNvPr>
            <p:cNvGrpSpPr/>
            <p:nvPr/>
          </p:nvGrpSpPr>
          <p:grpSpPr>
            <a:xfrm>
              <a:off x="579365" y="4416855"/>
              <a:ext cx="497616" cy="151217"/>
              <a:chOff x="1734707" y="3674277"/>
              <a:chExt cx="1261578" cy="383373"/>
            </a:xfrm>
          </p:grpSpPr>
          <p:sp>
            <p:nvSpPr>
              <p:cNvPr id="71" name="Arc 19">
                <a:extLst>
                  <a:ext uri="{FF2B5EF4-FFF2-40B4-BE49-F238E27FC236}">
                    <a16:creationId xmlns:a16="http://schemas.microsoft.com/office/drawing/2014/main" id="{734A5E80-4B54-4C19-9846-48462F763B2D}"/>
                  </a:ext>
                </a:extLst>
              </p:cNvPr>
              <p:cNvSpPr/>
              <p:nvPr/>
            </p:nvSpPr>
            <p:spPr>
              <a:xfrm>
                <a:off x="2612913" y="3674277"/>
                <a:ext cx="383372" cy="383373"/>
              </a:xfrm>
              <a:prstGeom prst="arc">
                <a:avLst>
                  <a:gd name="adj1" fmla="val 16200000"/>
                  <a:gd name="adj2" fmla="val 5435974"/>
                </a:avLst>
              </a:prstGeom>
              <a:ln w="31750" cap="rnd">
                <a:solidFill>
                  <a:schemeClr val="accent1">
                    <a:lumMod val="50000"/>
                    <a:alpha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75" name="Arc 20">
                <a:extLst>
                  <a:ext uri="{FF2B5EF4-FFF2-40B4-BE49-F238E27FC236}">
                    <a16:creationId xmlns:a16="http://schemas.microsoft.com/office/drawing/2014/main" id="{2A54CA9C-06DA-4EDD-A53B-DC04BD5FCD83}"/>
                  </a:ext>
                </a:extLst>
              </p:cNvPr>
              <p:cNvSpPr/>
              <p:nvPr/>
            </p:nvSpPr>
            <p:spPr>
              <a:xfrm>
                <a:off x="2173812" y="3674277"/>
                <a:ext cx="383372" cy="383373"/>
              </a:xfrm>
              <a:prstGeom prst="arc">
                <a:avLst>
                  <a:gd name="adj1" fmla="val 16200000"/>
                  <a:gd name="adj2" fmla="val 5435974"/>
                </a:avLst>
              </a:prstGeom>
              <a:ln w="31750" cap="rnd">
                <a:solidFill>
                  <a:schemeClr val="accent1">
                    <a:lumMod val="50000"/>
                    <a:alpha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76" name="Arc 21">
                <a:extLst>
                  <a:ext uri="{FF2B5EF4-FFF2-40B4-BE49-F238E27FC236}">
                    <a16:creationId xmlns:a16="http://schemas.microsoft.com/office/drawing/2014/main" id="{3F0A4362-9988-4069-B84F-B27D9BDE7CE1}"/>
                  </a:ext>
                </a:extLst>
              </p:cNvPr>
              <p:cNvSpPr/>
              <p:nvPr/>
            </p:nvSpPr>
            <p:spPr>
              <a:xfrm>
                <a:off x="1734707" y="3674277"/>
                <a:ext cx="383372" cy="383373"/>
              </a:xfrm>
              <a:prstGeom prst="arc">
                <a:avLst>
                  <a:gd name="adj1" fmla="val 16200000"/>
                  <a:gd name="adj2" fmla="val 5435974"/>
                </a:avLst>
              </a:prstGeom>
              <a:ln w="3175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grpSp>
        <p:sp>
          <p:nvSpPr>
            <p:cNvPr id="51" name="文本框 50">
              <a:extLst>
                <a:ext uri="{FF2B5EF4-FFF2-40B4-BE49-F238E27FC236}">
                  <a16:creationId xmlns:a16="http://schemas.microsoft.com/office/drawing/2014/main" id="{9F13BD29-E982-4877-ABA6-7F2586DC965B}"/>
                </a:ext>
              </a:extLst>
            </p:cNvPr>
            <p:cNvSpPr txBox="1"/>
            <p:nvPr/>
          </p:nvSpPr>
          <p:spPr>
            <a:xfrm>
              <a:off x="1210806" y="4315943"/>
              <a:ext cx="5434827" cy="369332"/>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多说话人的声源定位</a:t>
              </a:r>
              <a:endParaRPr lang="zh-HK"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29487821"/>
      </p:ext>
    </p:extLst>
  </p:cSld>
  <p:clrMapOvr>
    <a:masterClrMapping/>
  </p:clrMapOvr>
  <p:transition>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953695"/>
            <a:ext cx="6686550" cy="2667000"/>
          </a:xfrm>
          <a:prstGeom prst="rect">
            <a:avLst/>
          </a:prstGeom>
        </p:spPr>
      </p:pic>
      <p:grpSp>
        <p:nvGrpSpPr>
          <p:cNvPr id="3" name="组合 2">
            <a:extLst>
              <a:ext uri="{FF2B5EF4-FFF2-40B4-BE49-F238E27FC236}">
                <a16:creationId xmlns:a16="http://schemas.microsoft.com/office/drawing/2014/main" id="{0268AAEF-5F8F-4C0B-966F-88A8000D0821}"/>
              </a:ext>
            </a:extLst>
          </p:cNvPr>
          <p:cNvGrpSpPr/>
          <p:nvPr/>
        </p:nvGrpSpPr>
        <p:grpSpPr>
          <a:xfrm>
            <a:off x="341679" y="202796"/>
            <a:ext cx="11718227" cy="797795"/>
            <a:chOff x="-1156921" y="761596"/>
            <a:chExt cx="11718227" cy="797795"/>
          </a:xfrm>
        </p:grpSpPr>
        <p:sp>
          <p:nvSpPr>
            <p:cNvPr id="4" name="矩形 3">
              <a:extLst>
                <a:ext uri="{FF2B5EF4-FFF2-40B4-BE49-F238E27FC236}">
                  <a16:creationId xmlns:a16="http://schemas.microsoft.com/office/drawing/2014/main" id="{F2A7EA18-39A8-4DD4-BBEA-E83149CB821E}"/>
                </a:ext>
              </a:extLst>
            </p:cNvPr>
            <p:cNvSpPr/>
            <p:nvPr/>
          </p:nvSpPr>
          <p:spPr>
            <a:xfrm>
              <a:off x="-853568" y="974616"/>
              <a:ext cx="2753025" cy="584775"/>
            </a:xfrm>
            <a:prstGeom prst="rect">
              <a:avLst/>
            </a:prstGeom>
          </p:spPr>
          <p:txBody>
            <a:bodyPr wrap="square">
              <a:spAutoFit/>
            </a:bodyPr>
            <a:lstStyle/>
            <a:p>
              <a:r>
                <a:rPr lang="zh-CN" altLang="en-US" sz="3200" b="1" dirty="0" smtClean="0">
                  <a:solidFill>
                    <a:schemeClr val="accent1">
                      <a:lumMod val="75000"/>
                    </a:schemeClr>
                  </a:solidFill>
                  <a:latin typeface="微软雅黑"/>
                  <a:ea typeface="微软雅黑"/>
                </a:rPr>
                <a:t>到处都有声音</a:t>
              </a:r>
              <a:endParaRPr lang="zh-CN" altLang="en-US" sz="3600" b="1" dirty="0">
                <a:solidFill>
                  <a:schemeClr val="accent1">
                    <a:lumMod val="75000"/>
                  </a:schemeClr>
                </a:solidFill>
                <a:latin typeface="微软雅黑"/>
                <a:ea typeface="微软雅黑"/>
              </a:endParaRPr>
            </a:p>
          </p:txBody>
        </p:sp>
        <p:sp>
          <p:nvSpPr>
            <p:cNvPr id="5" name="半闭框 4">
              <a:extLst>
                <a:ext uri="{FF2B5EF4-FFF2-40B4-BE49-F238E27FC236}">
                  <a16:creationId xmlns:a16="http://schemas.microsoft.com/office/drawing/2014/main" id="{94AE8FCB-8E1A-4075-9238-E29E0748F14E}"/>
                </a:ext>
              </a:extLst>
            </p:cNvPr>
            <p:cNvSpPr/>
            <p:nvPr/>
          </p:nvSpPr>
          <p:spPr>
            <a:xfrm>
              <a:off x="-1156921" y="761596"/>
              <a:ext cx="1217337" cy="764055"/>
            </a:xfrm>
            <a:prstGeom prst="halfFrame">
              <a:avLst>
                <a:gd name="adj1" fmla="val 13473"/>
                <a:gd name="adj2" fmla="val 120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 name="组合 5">
              <a:extLst>
                <a:ext uri="{FF2B5EF4-FFF2-40B4-BE49-F238E27FC236}">
                  <a16:creationId xmlns:a16="http://schemas.microsoft.com/office/drawing/2014/main" id="{6D16FAD1-DF92-4348-AA09-949CC9B296E1}"/>
                </a:ext>
              </a:extLst>
            </p:cNvPr>
            <p:cNvGrpSpPr/>
            <p:nvPr/>
          </p:nvGrpSpPr>
          <p:grpSpPr>
            <a:xfrm>
              <a:off x="8694314" y="845249"/>
              <a:ext cx="1866992" cy="457021"/>
              <a:chOff x="8301813" y="450835"/>
              <a:chExt cx="2456035" cy="601216"/>
            </a:xfrm>
          </p:grpSpPr>
          <p:sp>
            <p:nvSpPr>
              <p:cNvPr id="7" name="椭圆 6">
                <a:extLst>
                  <a:ext uri="{FF2B5EF4-FFF2-40B4-BE49-F238E27FC236}">
                    <a16:creationId xmlns:a16="http://schemas.microsoft.com/office/drawing/2014/main" id="{FEC536A2-BD34-4748-86CD-768998247C1D}"/>
                  </a:ext>
                </a:extLst>
              </p:cNvPr>
              <p:cNvSpPr/>
              <p:nvPr/>
            </p:nvSpPr>
            <p:spPr>
              <a:xfrm>
                <a:off x="8313338" y="456236"/>
                <a:ext cx="595817" cy="595815"/>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400" b="1" dirty="0">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90D7CC6D-EDEB-44F2-8924-BA5BD3AEAF5B}"/>
                  </a:ext>
                </a:extLst>
              </p:cNvPr>
              <p:cNvGrpSpPr/>
              <p:nvPr/>
            </p:nvGrpSpPr>
            <p:grpSpPr>
              <a:xfrm>
                <a:off x="8301813" y="450835"/>
                <a:ext cx="2456035" cy="562737"/>
                <a:chOff x="8301813" y="450835"/>
                <a:chExt cx="2456035" cy="562737"/>
              </a:xfrm>
            </p:grpSpPr>
            <p:sp>
              <p:nvSpPr>
                <p:cNvPr id="9" name="文本框 8">
                  <a:extLst>
                    <a:ext uri="{FF2B5EF4-FFF2-40B4-BE49-F238E27FC236}">
                      <a16:creationId xmlns:a16="http://schemas.microsoft.com/office/drawing/2014/main" id="{7D0026B7-8967-4927-B6F1-C9DDCA4BB646}"/>
                    </a:ext>
                  </a:extLst>
                </p:cNvPr>
                <p:cNvSpPr txBox="1"/>
                <p:nvPr/>
              </p:nvSpPr>
              <p:spPr>
                <a:xfrm>
                  <a:off x="8982464" y="568201"/>
                  <a:ext cx="1775384" cy="445371"/>
                </a:xfrm>
                <a:prstGeom prst="rect">
                  <a:avLst/>
                </a:prstGeom>
                <a:noFill/>
              </p:spPr>
              <p:txBody>
                <a:bodyPr wrap="square" rtlCol="0">
                  <a:spAutoFit/>
                </a:bodyPr>
                <a:lstStyle/>
                <a:p>
                  <a:r>
                    <a:rPr lang="zh-CN" altLang="en-US" sz="1600" b="1" spc="300" dirty="0">
                      <a:solidFill>
                        <a:srgbClr val="0174AB"/>
                      </a:solidFill>
                      <a:latin typeface="微软雅黑" panose="020B0503020204020204" pitchFamily="34" charset="-122"/>
                      <a:ea typeface="微软雅黑" panose="020B0503020204020204" pitchFamily="34" charset="-122"/>
                    </a:rPr>
                    <a:t>同济大学</a:t>
                  </a:r>
                  <a:endParaRPr lang="zh-HK" altLang="en-US" sz="1600" b="1" spc="300" dirty="0">
                    <a:solidFill>
                      <a:srgbClr val="0174AB"/>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D9B8BEA-4A74-43AE-B1B2-AC793E7C4B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1813" y="450835"/>
                  <a:ext cx="618880" cy="562734"/>
                </a:xfrm>
                <a:prstGeom prst="rect">
                  <a:avLst/>
                </a:prstGeom>
              </p:spPr>
            </p:pic>
          </p:grpSp>
        </p:grpSp>
      </p:grpSp>
      <p:pic>
        <p:nvPicPr>
          <p:cNvPr id="12" name="图片 11"/>
          <p:cNvPicPr>
            <a:picLocks noChangeAspect="1"/>
          </p:cNvPicPr>
          <p:nvPr/>
        </p:nvPicPr>
        <p:blipFill>
          <a:blip r:embed="rId4"/>
          <a:stretch>
            <a:fillRect/>
          </a:stretch>
        </p:blipFill>
        <p:spPr>
          <a:xfrm>
            <a:off x="6598912" y="1813034"/>
            <a:ext cx="5593087" cy="3290960"/>
          </a:xfrm>
          <a:prstGeom prst="rect">
            <a:avLst/>
          </a:prstGeom>
        </p:spPr>
      </p:pic>
    </p:spTree>
    <p:extLst>
      <p:ext uri="{BB962C8B-B14F-4D97-AF65-F5344CB8AC3E}">
        <p14:creationId xmlns:p14="http://schemas.microsoft.com/office/powerpoint/2010/main" val="24255592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268AAEF-5F8F-4C0B-966F-88A8000D0821}"/>
              </a:ext>
            </a:extLst>
          </p:cNvPr>
          <p:cNvGrpSpPr/>
          <p:nvPr/>
        </p:nvGrpSpPr>
        <p:grpSpPr>
          <a:xfrm>
            <a:off x="341679" y="202796"/>
            <a:ext cx="11718227" cy="797795"/>
            <a:chOff x="-1156921" y="761596"/>
            <a:chExt cx="11718227" cy="797795"/>
          </a:xfrm>
        </p:grpSpPr>
        <p:sp>
          <p:nvSpPr>
            <p:cNvPr id="4" name="矩形 3">
              <a:extLst>
                <a:ext uri="{FF2B5EF4-FFF2-40B4-BE49-F238E27FC236}">
                  <a16:creationId xmlns:a16="http://schemas.microsoft.com/office/drawing/2014/main" id="{F2A7EA18-39A8-4DD4-BBEA-E83149CB821E}"/>
                </a:ext>
              </a:extLst>
            </p:cNvPr>
            <p:cNvSpPr/>
            <p:nvPr/>
          </p:nvSpPr>
          <p:spPr>
            <a:xfrm>
              <a:off x="-853568" y="974616"/>
              <a:ext cx="2753025" cy="584775"/>
            </a:xfrm>
            <a:prstGeom prst="rect">
              <a:avLst/>
            </a:prstGeom>
          </p:spPr>
          <p:txBody>
            <a:bodyPr wrap="square">
              <a:spAutoFit/>
            </a:bodyPr>
            <a:lstStyle/>
            <a:p>
              <a:r>
                <a:rPr lang="zh-CN" altLang="en-US" sz="3200" b="1" dirty="0" smtClean="0">
                  <a:solidFill>
                    <a:schemeClr val="accent1">
                      <a:lumMod val="75000"/>
                    </a:schemeClr>
                  </a:solidFill>
                  <a:latin typeface="微软雅黑"/>
                  <a:ea typeface="微软雅黑"/>
                </a:rPr>
                <a:t>到处都有声音</a:t>
              </a:r>
              <a:endParaRPr lang="zh-CN" altLang="en-US" sz="3600" b="1" dirty="0">
                <a:solidFill>
                  <a:schemeClr val="accent1">
                    <a:lumMod val="75000"/>
                  </a:schemeClr>
                </a:solidFill>
                <a:latin typeface="微软雅黑"/>
                <a:ea typeface="微软雅黑"/>
              </a:endParaRPr>
            </a:p>
          </p:txBody>
        </p:sp>
        <p:sp>
          <p:nvSpPr>
            <p:cNvPr id="5" name="半闭框 4">
              <a:extLst>
                <a:ext uri="{FF2B5EF4-FFF2-40B4-BE49-F238E27FC236}">
                  <a16:creationId xmlns:a16="http://schemas.microsoft.com/office/drawing/2014/main" id="{94AE8FCB-8E1A-4075-9238-E29E0748F14E}"/>
                </a:ext>
              </a:extLst>
            </p:cNvPr>
            <p:cNvSpPr/>
            <p:nvPr/>
          </p:nvSpPr>
          <p:spPr>
            <a:xfrm>
              <a:off x="-1156921" y="761596"/>
              <a:ext cx="1217337" cy="764055"/>
            </a:xfrm>
            <a:prstGeom prst="halfFrame">
              <a:avLst>
                <a:gd name="adj1" fmla="val 13473"/>
                <a:gd name="adj2" fmla="val 120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 name="组合 5">
              <a:extLst>
                <a:ext uri="{FF2B5EF4-FFF2-40B4-BE49-F238E27FC236}">
                  <a16:creationId xmlns:a16="http://schemas.microsoft.com/office/drawing/2014/main" id="{6D16FAD1-DF92-4348-AA09-949CC9B296E1}"/>
                </a:ext>
              </a:extLst>
            </p:cNvPr>
            <p:cNvGrpSpPr/>
            <p:nvPr/>
          </p:nvGrpSpPr>
          <p:grpSpPr>
            <a:xfrm>
              <a:off x="8694314" y="845249"/>
              <a:ext cx="1866992" cy="457021"/>
              <a:chOff x="8301813" y="450835"/>
              <a:chExt cx="2456035" cy="601216"/>
            </a:xfrm>
          </p:grpSpPr>
          <p:sp>
            <p:nvSpPr>
              <p:cNvPr id="7" name="椭圆 6">
                <a:extLst>
                  <a:ext uri="{FF2B5EF4-FFF2-40B4-BE49-F238E27FC236}">
                    <a16:creationId xmlns:a16="http://schemas.microsoft.com/office/drawing/2014/main" id="{FEC536A2-BD34-4748-86CD-768998247C1D}"/>
                  </a:ext>
                </a:extLst>
              </p:cNvPr>
              <p:cNvSpPr/>
              <p:nvPr/>
            </p:nvSpPr>
            <p:spPr>
              <a:xfrm>
                <a:off x="8313338" y="456236"/>
                <a:ext cx="595817" cy="595815"/>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400" b="1" dirty="0">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90D7CC6D-EDEB-44F2-8924-BA5BD3AEAF5B}"/>
                  </a:ext>
                </a:extLst>
              </p:cNvPr>
              <p:cNvGrpSpPr/>
              <p:nvPr/>
            </p:nvGrpSpPr>
            <p:grpSpPr>
              <a:xfrm>
                <a:off x="8301813" y="450835"/>
                <a:ext cx="2456035" cy="562737"/>
                <a:chOff x="8301813" y="450835"/>
                <a:chExt cx="2456035" cy="562737"/>
              </a:xfrm>
            </p:grpSpPr>
            <p:sp>
              <p:nvSpPr>
                <p:cNvPr id="9" name="文本框 8">
                  <a:extLst>
                    <a:ext uri="{FF2B5EF4-FFF2-40B4-BE49-F238E27FC236}">
                      <a16:creationId xmlns:a16="http://schemas.microsoft.com/office/drawing/2014/main" id="{7D0026B7-8967-4927-B6F1-C9DDCA4BB646}"/>
                    </a:ext>
                  </a:extLst>
                </p:cNvPr>
                <p:cNvSpPr txBox="1"/>
                <p:nvPr/>
              </p:nvSpPr>
              <p:spPr>
                <a:xfrm>
                  <a:off x="8982464" y="568201"/>
                  <a:ext cx="1775384" cy="445371"/>
                </a:xfrm>
                <a:prstGeom prst="rect">
                  <a:avLst/>
                </a:prstGeom>
                <a:noFill/>
              </p:spPr>
              <p:txBody>
                <a:bodyPr wrap="square" rtlCol="0">
                  <a:spAutoFit/>
                </a:bodyPr>
                <a:lstStyle/>
                <a:p>
                  <a:r>
                    <a:rPr lang="zh-CN" altLang="en-US" sz="1600" b="1" spc="300" dirty="0">
                      <a:solidFill>
                        <a:srgbClr val="0174AB"/>
                      </a:solidFill>
                      <a:latin typeface="微软雅黑" panose="020B0503020204020204" pitchFamily="34" charset="-122"/>
                      <a:ea typeface="微软雅黑" panose="020B0503020204020204" pitchFamily="34" charset="-122"/>
                    </a:rPr>
                    <a:t>同济大学</a:t>
                  </a:r>
                  <a:endParaRPr lang="zh-HK" altLang="en-US" sz="1600" b="1" spc="300" dirty="0">
                    <a:solidFill>
                      <a:srgbClr val="0174AB"/>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D9B8BEA-4A74-43AE-B1B2-AC793E7C4B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1813" y="450835"/>
                  <a:ext cx="618880" cy="562734"/>
                </a:xfrm>
                <a:prstGeom prst="rect">
                  <a:avLst/>
                </a:prstGeom>
              </p:spPr>
            </p:pic>
          </p:grpSp>
        </p:grpSp>
      </p:grpSp>
      <p:pic>
        <p:nvPicPr>
          <p:cNvPr id="12" name="图片 11"/>
          <p:cNvPicPr>
            <a:picLocks noChangeAspect="1"/>
          </p:cNvPicPr>
          <p:nvPr/>
        </p:nvPicPr>
        <p:blipFill>
          <a:blip r:embed="rId3">
            <a:extLst>
              <a:ext uri="{BEBA8EAE-BF5A-486C-A8C5-ECC9F3942E4B}">
                <a14:imgProps xmlns:a14="http://schemas.microsoft.com/office/drawing/2010/main">
                  <a14:imgLayer r:embed="rId4">
                    <a14:imgEffect>
                      <a14:backgroundRemoval t="0" b="99398" l="0" r="100000">
                        <a14:foregroundMark x1="9796" y1="7831" x2="67551" y2="6627"/>
                        <a14:foregroundMark x1="9796" y1="4819" x2="42245" y2="9639"/>
                        <a14:foregroundMark x1="6735" y1="21687" x2="32449" y2="19880"/>
                        <a14:foregroundMark x1="6327" y1="34337" x2="29388" y2="39759"/>
                        <a14:foregroundMark x1="5306" y1="13855" x2="13469" y2="82530"/>
                        <a14:foregroundMark x1="9796" y1="19880" x2="24082" y2="83133"/>
                        <a14:foregroundMark x1="21633" y1="18675" x2="33469" y2="80120"/>
                        <a14:foregroundMark x1="25714" y1="16867" x2="36735" y2="86145"/>
                        <a14:foregroundMark x1="7755" y1="86145" x2="95918" y2="78313"/>
                        <a14:foregroundMark x1="19184" y1="59639" x2="97347" y2="70482"/>
                        <a14:foregroundMark x1="25918" y1="51205" x2="72041" y2="57229"/>
                        <a14:foregroundMark x1="78776" y1="69277" x2="95306" y2="63253"/>
                        <a14:foregroundMark x1="71633" y1="60241" x2="96939" y2="61446"/>
                        <a14:foregroundMark x1="7143" y1="60241" x2="12245" y2="92169"/>
                        <a14:foregroundMark x1="9796" y1="89157" x2="95918" y2="85542"/>
                        <a14:foregroundMark x1="9184" y1="84337" x2="12857" y2="99398"/>
                        <a14:foregroundMark x1="33878" y1="17470" x2="67959" y2="10843"/>
                        <a14:backgroundMark x1="46327" y1="21687" x2="99592" y2="21687"/>
                        <a14:backgroundMark x1="47551" y1="39759" x2="98367" y2="47590"/>
                        <a14:backgroundMark x1="46939" y1="44578" x2="65510" y2="39759"/>
                        <a14:backgroundMark x1="56122" y1="42771" x2="66939" y2="43373"/>
                      </a14:backgroundRemoval>
                    </a14:imgEffect>
                  </a14:imgLayer>
                </a14:imgProps>
              </a:ext>
            </a:extLst>
          </a:blip>
          <a:stretch>
            <a:fillRect/>
          </a:stretch>
        </p:blipFill>
        <p:spPr>
          <a:xfrm>
            <a:off x="645032" y="1519830"/>
            <a:ext cx="5221283" cy="1768844"/>
          </a:xfrm>
          <a:prstGeom prst="rect">
            <a:avLst/>
          </a:prstGeom>
        </p:spPr>
      </p:pic>
      <p:pic>
        <p:nvPicPr>
          <p:cNvPr id="13" name="图片 12"/>
          <p:cNvPicPr>
            <a:picLocks noChangeAspect="1"/>
          </p:cNvPicPr>
          <p:nvPr/>
        </p:nvPicPr>
        <p:blipFill rotWithShape="1">
          <a:blip r:embed="rId5"/>
          <a:srcRect l="4154"/>
          <a:stretch/>
        </p:blipFill>
        <p:spPr>
          <a:xfrm>
            <a:off x="7156495" y="1519830"/>
            <a:ext cx="4228618" cy="1936149"/>
          </a:xfrm>
          <a:prstGeom prst="rect">
            <a:avLst/>
          </a:prstGeom>
        </p:spPr>
      </p:pic>
      <p:pic>
        <p:nvPicPr>
          <p:cNvPr id="14" name="图片 13"/>
          <p:cNvPicPr>
            <a:picLocks noChangeAspect="1"/>
          </p:cNvPicPr>
          <p:nvPr/>
        </p:nvPicPr>
        <p:blipFill>
          <a:blip r:embed="rId6">
            <a:extLst>
              <a:ext uri="{BEBA8EAE-BF5A-486C-A8C5-ECC9F3942E4B}">
                <a14:imgProps xmlns:a14="http://schemas.microsoft.com/office/drawing/2010/main">
                  <a14:imgLayer r:embed="rId7">
                    <a14:imgEffect>
                      <a14:backgroundRemoval t="0" b="100000" l="631" r="96530">
                        <a14:foregroundMark x1="12618" y1="77917" x2="44164" y2="78750"/>
                        <a14:foregroundMark x1="4416" y1="32500" x2="62461" y2="27083"/>
                        <a14:foregroundMark x1="12618" y1="20417" x2="96215" y2="15000"/>
                        <a14:foregroundMark x1="20189" y1="15417" x2="83281" y2="11250"/>
                        <a14:foregroundMark x1="24921" y1="36250" x2="96530" y2="19167"/>
                        <a14:foregroundMark x1="3470" y1="37083" x2="37224" y2="92083"/>
                        <a14:foregroundMark x1="9464" y1="79167" x2="43849" y2="92500"/>
                        <a14:foregroundMark x1="8517" y1="55833" x2="49211" y2="67083"/>
                        <a14:foregroundMark x1="7256" y1="50833" x2="60568" y2="50833"/>
                        <a14:foregroundMark x1="40063" y1="21667" x2="56782" y2="48333"/>
                        <a14:foregroundMark x1="6309" y1="20417" x2="18297" y2="52917"/>
                        <a14:foregroundMark x1="5363" y1="49583" x2="21136" y2="89583"/>
                        <a14:foregroundMark x1="21136" y1="92500" x2="39117" y2="90000"/>
                        <a14:foregroundMark x1="39748" y1="41250" x2="48580" y2="92500"/>
                        <a14:foregroundMark x1="55521" y1="29583" x2="52997" y2="76667"/>
                        <a14:foregroundMark x1="66562" y1="24583" x2="54890" y2="57917"/>
                        <a14:foregroundMark x1="79180" y1="20417" x2="96530" y2="28750"/>
                      </a14:backgroundRemoval>
                    </a14:imgEffect>
                  </a14:imgLayer>
                </a14:imgProps>
              </a:ext>
            </a:extLst>
          </a:blip>
          <a:stretch>
            <a:fillRect/>
          </a:stretch>
        </p:blipFill>
        <p:spPr>
          <a:xfrm>
            <a:off x="782752" y="3976995"/>
            <a:ext cx="3158359" cy="2391186"/>
          </a:xfrm>
          <a:prstGeom prst="rect">
            <a:avLst/>
          </a:prstGeom>
        </p:spPr>
      </p:pic>
      <p:pic>
        <p:nvPicPr>
          <p:cNvPr id="15" name="图片 14"/>
          <p:cNvPicPr>
            <a:picLocks noChangeAspect="1"/>
          </p:cNvPicPr>
          <p:nvPr/>
        </p:nvPicPr>
        <p:blipFill rotWithShape="1">
          <a:blip r:embed="rId8"/>
          <a:srcRect l="2189"/>
          <a:stretch/>
        </p:blipFill>
        <p:spPr>
          <a:xfrm>
            <a:off x="6246951" y="3909848"/>
            <a:ext cx="5138162" cy="2948152"/>
          </a:xfrm>
          <a:prstGeom prst="rect">
            <a:avLst/>
          </a:prstGeom>
        </p:spPr>
      </p:pic>
    </p:spTree>
    <p:extLst>
      <p:ext uri="{BB962C8B-B14F-4D97-AF65-F5344CB8AC3E}">
        <p14:creationId xmlns:p14="http://schemas.microsoft.com/office/powerpoint/2010/main" val="36855487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2627445" y="2595009"/>
            <a:ext cx="7275679" cy="2411842"/>
            <a:chOff x="2627445" y="2595009"/>
            <a:chExt cx="7275679" cy="2411842"/>
          </a:xfrm>
        </p:grpSpPr>
        <p:sp>
          <p:nvSpPr>
            <p:cNvPr id="13" name="文本框 12"/>
            <p:cNvSpPr txBox="1"/>
            <p:nvPr/>
          </p:nvSpPr>
          <p:spPr>
            <a:xfrm>
              <a:off x="4649017" y="2698527"/>
              <a:ext cx="5254107" cy="2308324"/>
            </a:xfrm>
            <a:prstGeom prst="rect">
              <a:avLst/>
            </a:prstGeom>
            <a:noFill/>
          </p:spPr>
          <p:txBody>
            <a:bodyPr wrap="square" rtlCol="0">
              <a:spAutoFit/>
            </a:bodyPr>
            <a:lstStyle/>
            <a:p>
              <a:r>
                <a:rPr lang="zh-CN" altLang="en-US" sz="7200" b="1" spc="300" dirty="0" smtClean="0">
                  <a:solidFill>
                    <a:schemeClr val="bg1"/>
                  </a:solidFill>
                  <a:latin typeface="微软雅黑" panose="020B0503020204020204" pitchFamily="34" charset="-122"/>
                  <a:ea typeface="微软雅黑" panose="020B0503020204020204" pitchFamily="34" charset="-122"/>
                </a:rPr>
                <a:t>语音是什么</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2627445" y="2595009"/>
              <a:ext cx="1559504" cy="1553779"/>
              <a:chOff x="1709738" y="2636839"/>
              <a:chExt cx="1590161" cy="1584324"/>
            </a:xfrm>
            <a:effectLst/>
          </p:grpSpPr>
          <p:sp>
            <p:nvSpPr>
              <p:cNvPr id="23" name="Freeform 6"/>
              <p:cNvSpPr>
                <a:spLocks/>
              </p:cNvSpPr>
              <p:nvPr/>
            </p:nvSpPr>
            <p:spPr bwMode="auto">
              <a:xfrm>
                <a:off x="1709738" y="2636839"/>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24"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25" name="Freeform 8"/>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26" name="Freeform 9"/>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27" name="Freeform 10"/>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28" name="Freeform 11"/>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29" name="Freeform 12"/>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30" name="Freeform 13"/>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31" name="Freeform 14"/>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grpSp>
      </p:grpSp>
    </p:spTree>
    <p:extLst>
      <p:ext uri="{BB962C8B-B14F-4D97-AF65-F5344CB8AC3E}">
        <p14:creationId xmlns:p14="http://schemas.microsoft.com/office/powerpoint/2010/main" val="3218175742"/>
      </p:ext>
    </p:extLst>
  </p:cSld>
  <p:clrMapOvr>
    <a:masterClrMapping/>
  </p:clrMapOvr>
  <p:transition>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FD08D98-0657-4393-B679-7AF923FBD8A6}"/>
              </a:ext>
            </a:extLst>
          </p:cNvPr>
          <p:cNvGrpSpPr/>
          <p:nvPr/>
        </p:nvGrpSpPr>
        <p:grpSpPr>
          <a:xfrm>
            <a:off x="507953" y="3614842"/>
            <a:ext cx="4167564" cy="369332"/>
            <a:chOff x="450707" y="1855307"/>
            <a:chExt cx="4167564" cy="369332"/>
          </a:xfrm>
        </p:grpSpPr>
        <p:grpSp>
          <p:nvGrpSpPr>
            <p:cNvPr id="22" name="Group 18">
              <a:extLst>
                <a:ext uri="{FF2B5EF4-FFF2-40B4-BE49-F238E27FC236}">
                  <a16:creationId xmlns:a16="http://schemas.microsoft.com/office/drawing/2014/main" id="{6766D261-67B1-41CD-BC97-EB47E6D14EFA}"/>
                </a:ext>
              </a:extLst>
            </p:cNvPr>
            <p:cNvGrpSpPr/>
            <p:nvPr/>
          </p:nvGrpSpPr>
          <p:grpSpPr>
            <a:xfrm>
              <a:off x="450707" y="1956219"/>
              <a:ext cx="497616" cy="151217"/>
              <a:chOff x="1464244" y="3674277"/>
              <a:chExt cx="1261578" cy="383373"/>
            </a:xfrm>
          </p:grpSpPr>
          <p:sp>
            <p:nvSpPr>
              <p:cNvPr id="27" name="Arc 19">
                <a:extLst>
                  <a:ext uri="{FF2B5EF4-FFF2-40B4-BE49-F238E27FC236}">
                    <a16:creationId xmlns:a16="http://schemas.microsoft.com/office/drawing/2014/main" id="{4D8A22E4-C787-4221-B028-09EDA39965A8}"/>
                  </a:ext>
                </a:extLst>
              </p:cNvPr>
              <p:cNvSpPr/>
              <p:nvPr/>
            </p:nvSpPr>
            <p:spPr>
              <a:xfrm>
                <a:off x="2342450" y="3674277"/>
                <a:ext cx="383372" cy="383373"/>
              </a:xfrm>
              <a:prstGeom prst="arc">
                <a:avLst>
                  <a:gd name="adj1" fmla="val 16200000"/>
                  <a:gd name="adj2" fmla="val 5435974"/>
                </a:avLst>
              </a:prstGeom>
              <a:ln w="31750" cap="rnd">
                <a:solidFill>
                  <a:schemeClr val="accent1">
                    <a:lumMod val="50000"/>
                    <a:alpha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28" name="Arc 20">
                <a:extLst>
                  <a:ext uri="{FF2B5EF4-FFF2-40B4-BE49-F238E27FC236}">
                    <a16:creationId xmlns:a16="http://schemas.microsoft.com/office/drawing/2014/main" id="{33FB8E60-F3CA-470B-855B-F1F639A21CA3}"/>
                  </a:ext>
                </a:extLst>
              </p:cNvPr>
              <p:cNvSpPr/>
              <p:nvPr/>
            </p:nvSpPr>
            <p:spPr>
              <a:xfrm>
                <a:off x="1903348" y="3674277"/>
                <a:ext cx="383372" cy="383373"/>
              </a:xfrm>
              <a:prstGeom prst="arc">
                <a:avLst>
                  <a:gd name="adj1" fmla="val 16200000"/>
                  <a:gd name="adj2" fmla="val 5435974"/>
                </a:avLst>
              </a:prstGeom>
              <a:ln w="31750" cap="rnd">
                <a:solidFill>
                  <a:schemeClr val="accent1">
                    <a:lumMod val="50000"/>
                    <a:alpha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35" name="Arc 21">
                <a:extLst>
                  <a:ext uri="{FF2B5EF4-FFF2-40B4-BE49-F238E27FC236}">
                    <a16:creationId xmlns:a16="http://schemas.microsoft.com/office/drawing/2014/main" id="{DF4CBEE1-9FFD-43A9-A77B-A565879F634C}"/>
                  </a:ext>
                </a:extLst>
              </p:cNvPr>
              <p:cNvSpPr/>
              <p:nvPr/>
            </p:nvSpPr>
            <p:spPr>
              <a:xfrm>
                <a:off x="1464244" y="3674277"/>
                <a:ext cx="383372" cy="383373"/>
              </a:xfrm>
              <a:prstGeom prst="arc">
                <a:avLst>
                  <a:gd name="adj1" fmla="val 16200000"/>
                  <a:gd name="adj2" fmla="val 5435974"/>
                </a:avLst>
              </a:prstGeom>
              <a:ln w="3175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grpSp>
        <p:sp>
          <p:nvSpPr>
            <p:cNvPr id="36" name="文本框 35">
              <a:extLst>
                <a:ext uri="{FF2B5EF4-FFF2-40B4-BE49-F238E27FC236}">
                  <a16:creationId xmlns:a16="http://schemas.microsoft.com/office/drawing/2014/main" id="{A728472B-D155-44BF-AF77-60C7E48F5C16}"/>
                </a:ext>
              </a:extLst>
            </p:cNvPr>
            <p:cNvSpPr txBox="1"/>
            <p:nvPr/>
          </p:nvSpPr>
          <p:spPr>
            <a:xfrm>
              <a:off x="1188828" y="1855307"/>
              <a:ext cx="3429443" cy="369332"/>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语言是高度概括和规范化的产物</a:t>
              </a:r>
              <a:endParaRPr lang="zh-HK"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8" name="组合 7">
            <a:extLst>
              <a:ext uri="{FF2B5EF4-FFF2-40B4-BE49-F238E27FC236}">
                <a16:creationId xmlns:a16="http://schemas.microsoft.com/office/drawing/2014/main" id="{2C6F6F50-E738-4CF4-9CCA-3CB7339C6735}"/>
              </a:ext>
            </a:extLst>
          </p:cNvPr>
          <p:cNvGrpSpPr/>
          <p:nvPr/>
        </p:nvGrpSpPr>
        <p:grpSpPr>
          <a:xfrm>
            <a:off x="507953" y="1317039"/>
            <a:ext cx="2927470" cy="369332"/>
            <a:chOff x="579365" y="4315943"/>
            <a:chExt cx="2927470" cy="369332"/>
          </a:xfrm>
        </p:grpSpPr>
        <p:grpSp>
          <p:nvGrpSpPr>
            <p:cNvPr id="46" name="Group 18">
              <a:extLst>
                <a:ext uri="{FF2B5EF4-FFF2-40B4-BE49-F238E27FC236}">
                  <a16:creationId xmlns:a16="http://schemas.microsoft.com/office/drawing/2014/main" id="{E884DEB5-C502-44F4-8F55-465457AFB42C}"/>
                </a:ext>
              </a:extLst>
            </p:cNvPr>
            <p:cNvGrpSpPr/>
            <p:nvPr/>
          </p:nvGrpSpPr>
          <p:grpSpPr>
            <a:xfrm>
              <a:off x="579365" y="4416855"/>
              <a:ext cx="497616" cy="151217"/>
              <a:chOff x="1734707" y="3674277"/>
              <a:chExt cx="1261578" cy="383373"/>
            </a:xfrm>
          </p:grpSpPr>
          <p:sp>
            <p:nvSpPr>
              <p:cNvPr id="47" name="Arc 19">
                <a:extLst>
                  <a:ext uri="{FF2B5EF4-FFF2-40B4-BE49-F238E27FC236}">
                    <a16:creationId xmlns:a16="http://schemas.microsoft.com/office/drawing/2014/main" id="{734A5E80-4B54-4C19-9846-48462F763B2D}"/>
                  </a:ext>
                </a:extLst>
              </p:cNvPr>
              <p:cNvSpPr/>
              <p:nvPr/>
            </p:nvSpPr>
            <p:spPr>
              <a:xfrm>
                <a:off x="2612913" y="3674277"/>
                <a:ext cx="383372" cy="383373"/>
              </a:xfrm>
              <a:prstGeom prst="arc">
                <a:avLst>
                  <a:gd name="adj1" fmla="val 16200000"/>
                  <a:gd name="adj2" fmla="val 5435974"/>
                </a:avLst>
              </a:prstGeom>
              <a:ln w="31750" cap="rnd">
                <a:solidFill>
                  <a:schemeClr val="accent1">
                    <a:lumMod val="50000"/>
                    <a:alpha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48" name="Arc 20">
                <a:extLst>
                  <a:ext uri="{FF2B5EF4-FFF2-40B4-BE49-F238E27FC236}">
                    <a16:creationId xmlns:a16="http://schemas.microsoft.com/office/drawing/2014/main" id="{2A54CA9C-06DA-4EDD-A53B-DC04BD5FCD83}"/>
                  </a:ext>
                </a:extLst>
              </p:cNvPr>
              <p:cNvSpPr/>
              <p:nvPr/>
            </p:nvSpPr>
            <p:spPr>
              <a:xfrm>
                <a:off x="2173812" y="3674277"/>
                <a:ext cx="383372" cy="383373"/>
              </a:xfrm>
              <a:prstGeom prst="arc">
                <a:avLst>
                  <a:gd name="adj1" fmla="val 16200000"/>
                  <a:gd name="adj2" fmla="val 5435974"/>
                </a:avLst>
              </a:prstGeom>
              <a:ln w="31750" cap="rnd">
                <a:solidFill>
                  <a:schemeClr val="accent1">
                    <a:lumMod val="50000"/>
                    <a:alpha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49" name="Arc 21">
                <a:extLst>
                  <a:ext uri="{FF2B5EF4-FFF2-40B4-BE49-F238E27FC236}">
                    <a16:creationId xmlns:a16="http://schemas.microsoft.com/office/drawing/2014/main" id="{3F0A4362-9988-4069-B84F-B27D9BDE7CE1}"/>
                  </a:ext>
                </a:extLst>
              </p:cNvPr>
              <p:cNvSpPr/>
              <p:nvPr/>
            </p:nvSpPr>
            <p:spPr>
              <a:xfrm>
                <a:off x="1734707" y="3674277"/>
                <a:ext cx="383372" cy="383373"/>
              </a:xfrm>
              <a:prstGeom prst="arc">
                <a:avLst>
                  <a:gd name="adj1" fmla="val 16200000"/>
                  <a:gd name="adj2" fmla="val 5435974"/>
                </a:avLst>
              </a:prstGeom>
              <a:ln w="3175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grpSp>
        <p:sp>
          <p:nvSpPr>
            <p:cNvPr id="50" name="文本框 49">
              <a:extLst>
                <a:ext uri="{FF2B5EF4-FFF2-40B4-BE49-F238E27FC236}">
                  <a16:creationId xmlns:a16="http://schemas.microsoft.com/office/drawing/2014/main" id="{9F13BD29-E982-4877-ABA6-7F2586DC965B}"/>
                </a:ext>
              </a:extLst>
            </p:cNvPr>
            <p:cNvSpPr txBox="1"/>
            <p:nvPr/>
          </p:nvSpPr>
          <p:spPr>
            <a:xfrm>
              <a:off x="1210806" y="4315943"/>
              <a:ext cx="2296029" cy="369332"/>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振动产生声音</a:t>
              </a:r>
              <a:endParaRPr lang="zh-HK"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97" name="组合 96">
            <a:extLst>
              <a:ext uri="{FF2B5EF4-FFF2-40B4-BE49-F238E27FC236}">
                <a16:creationId xmlns:a16="http://schemas.microsoft.com/office/drawing/2014/main" id="{0268AAEF-5F8F-4C0B-966F-88A8000D0821}"/>
              </a:ext>
            </a:extLst>
          </p:cNvPr>
          <p:cNvGrpSpPr/>
          <p:nvPr/>
        </p:nvGrpSpPr>
        <p:grpSpPr>
          <a:xfrm>
            <a:off x="341679" y="202796"/>
            <a:ext cx="11718227" cy="797795"/>
            <a:chOff x="-1156921" y="761596"/>
            <a:chExt cx="11718227" cy="797795"/>
          </a:xfrm>
        </p:grpSpPr>
        <p:sp>
          <p:nvSpPr>
            <p:cNvPr id="39" name="矩形 38">
              <a:extLst>
                <a:ext uri="{FF2B5EF4-FFF2-40B4-BE49-F238E27FC236}">
                  <a16:creationId xmlns:a16="http://schemas.microsoft.com/office/drawing/2014/main" id="{F2A7EA18-39A8-4DD4-BBEA-E83149CB821E}"/>
                </a:ext>
              </a:extLst>
            </p:cNvPr>
            <p:cNvSpPr/>
            <p:nvPr/>
          </p:nvSpPr>
          <p:spPr>
            <a:xfrm>
              <a:off x="-853568" y="974616"/>
              <a:ext cx="2753025" cy="584775"/>
            </a:xfrm>
            <a:prstGeom prst="rect">
              <a:avLst/>
            </a:prstGeom>
          </p:spPr>
          <p:txBody>
            <a:bodyPr wrap="square">
              <a:spAutoFit/>
            </a:bodyPr>
            <a:lstStyle/>
            <a:p>
              <a:r>
                <a:rPr lang="zh-CN" altLang="en-US" sz="3200" b="1" dirty="0" smtClean="0">
                  <a:solidFill>
                    <a:schemeClr val="accent1">
                      <a:lumMod val="75000"/>
                    </a:schemeClr>
                  </a:solidFill>
                  <a:latin typeface="微软雅黑"/>
                  <a:ea typeface="微软雅黑"/>
                </a:rPr>
                <a:t>大音希声</a:t>
              </a:r>
              <a:endParaRPr lang="zh-CN" altLang="en-US" sz="3600" b="1" dirty="0">
                <a:solidFill>
                  <a:schemeClr val="accent1">
                    <a:lumMod val="75000"/>
                  </a:schemeClr>
                </a:solidFill>
                <a:latin typeface="微软雅黑"/>
                <a:ea typeface="微软雅黑"/>
              </a:endParaRPr>
            </a:p>
          </p:txBody>
        </p:sp>
        <p:sp>
          <p:nvSpPr>
            <p:cNvPr id="5" name="半闭框 4">
              <a:extLst>
                <a:ext uri="{FF2B5EF4-FFF2-40B4-BE49-F238E27FC236}">
                  <a16:creationId xmlns:a16="http://schemas.microsoft.com/office/drawing/2014/main" id="{94AE8FCB-8E1A-4075-9238-E29E0748F14E}"/>
                </a:ext>
              </a:extLst>
            </p:cNvPr>
            <p:cNvSpPr/>
            <p:nvPr/>
          </p:nvSpPr>
          <p:spPr>
            <a:xfrm>
              <a:off x="-1156921" y="761596"/>
              <a:ext cx="1217337" cy="764055"/>
            </a:xfrm>
            <a:prstGeom prst="halfFrame">
              <a:avLst>
                <a:gd name="adj1" fmla="val 13473"/>
                <a:gd name="adj2" fmla="val 120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0" name="组合 59">
              <a:extLst>
                <a:ext uri="{FF2B5EF4-FFF2-40B4-BE49-F238E27FC236}">
                  <a16:creationId xmlns:a16="http://schemas.microsoft.com/office/drawing/2014/main" id="{6D16FAD1-DF92-4348-AA09-949CC9B296E1}"/>
                </a:ext>
              </a:extLst>
            </p:cNvPr>
            <p:cNvGrpSpPr/>
            <p:nvPr/>
          </p:nvGrpSpPr>
          <p:grpSpPr>
            <a:xfrm>
              <a:off x="8694314" y="845249"/>
              <a:ext cx="1866992" cy="457021"/>
              <a:chOff x="8301813" y="450835"/>
              <a:chExt cx="2456035" cy="601216"/>
            </a:xfrm>
          </p:grpSpPr>
          <p:sp>
            <p:nvSpPr>
              <p:cNvPr id="61" name="椭圆 60">
                <a:extLst>
                  <a:ext uri="{FF2B5EF4-FFF2-40B4-BE49-F238E27FC236}">
                    <a16:creationId xmlns:a16="http://schemas.microsoft.com/office/drawing/2014/main" id="{FEC536A2-BD34-4748-86CD-768998247C1D}"/>
                  </a:ext>
                </a:extLst>
              </p:cNvPr>
              <p:cNvSpPr/>
              <p:nvPr/>
            </p:nvSpPr>
            <p:spPr>
              <a:xfrm>
                <a:off x="8313338" y="456236"/>
                <a:ext cx="595817" cy="595815"/>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400" b="1" dirty="0">
                  <a:latin typeface="微软雅黑" panose="020B0503020204020204" pitchFamily="34" charset="-122"/>
                  <a:ea typeface="微软雅黑" panose="020B0503020204020204" pitchFamily="34" charset="-122"/>
                </a:endParaRPr>
              </a:p>
            </p:txBody>
          </p:sp>
          <p:grpSp>
            <p:nvGrpSpPr>
              <p:cNvPr id="62" name="组合 61">
                <a:extLst>
                  <a:ext uri="{FF2B5EF4-FFF2-40B4-BE49-F238E27FC236}">
                    <a16:creationId xmlns:a16="http://schemas.microsoft.com/office/drawing/2014/main" id="{90D7CC6D-EDEB-44F2-8924-BA5BD3AEAF5B}"/>
                  </a:ext>
                </a:extLst>
              </p:cNvPr>
              <p:cNvGrpSpPr/>
              <p:nvPr/>
            </p:nvGrpSpPr>
            <p:grpSpPr>
              <a:xfrm>
                <a:off x="8301813" y="450835"/>
                <a:ext cx="2456035" cy="562737"/>
                <a:chOff x="8301813" y="450835"/>
                <a:chExt cx="2456035" cy="562737"/>
              </a:xfrm>
            </p:grpSpPr>
            <p:sp>
              <p:nvSpPr>
                <p:cNvPr id="63" name="文本框 62">
                  <a:extLst>
                    <a:ext uri="{FF2B5EF4-FFF2-40B4-BE49-F238E27FC236}">
                      <a16:creationId xmlns:a16="http://schemas.microsoft.com/office/drawing/2014/main" id="{7D0026B7-8967-4927-B6F1-C9DDCA4BB646}"/>
                    </a:ext>
                  </a:extLst>
                </p:cNvPr>
                <p:cNvSpPr txBox="1"/>
                <p:nvPr/>
              </p:nvSpPr>
              <p:spPr>
                <a:xfrm>
                  <a:off x="8982464" y="568201"/>
                  <a:ext cx="1775384" cy="445371"/>
                </a:xfrm>
                <a:prstGeom prst="rect">
                  <a:avLst/>
                </a:prstGeom>
                <a:noFill/>
              </p:spPr>
              <p:txBody>
                <a:bodyPr wrap="square" rtlCol="0">
                  <a:spAutoFit/>
                </a:bodyPr>
                <a:lstStyle/>
                <a:p>
                  <a:r>
                    <a:rPr lang="zh-CN" altLang="en-US" sz="1600" b="1" spc="300" dirty="0">
                      <a:solidFill>
                        <a:srgbClr val="0174AB"/>
                      </a:solidFill>
                      <a:latin typeface="微软雅黑" panose="020B0503020204020204" pitchFamily="34" charset="-122"/>
                      <a:ea typeface="微软雅黑" panose="020B0503020204020204" pitchFamily="34" charset="-122"/>
                    </a:rPr>
                    <a:t>同济大学</a:t>
                  </a:r>
                  <a:endParaRPr lang="zh-HK" altLang="en-US" sz="1600" b="1" spc="300" dirty="0">
                    <a:solidFill>
                      <a:srgbClr val="0174AB"/>
                    </a:solidFill>
                    <a:latin typeface="微软雅黑" panose="020B0503020204020204" pitchFamily="34" charset="-122"/>
                    <a:ea typeface="微软雅黑" panose="020B0503020204020204" pitchFamily="34" charset="-122"/>
                  </a:endParaRPr>
                </a:p>
              </p:txBody>
            </p:sp>
            <p:pic>
              <p:nvPicPr>
                <p:cNvPr id="64" name="图片 63">
                  <a:extLst>
                    <a:ext uri="{FF2B5EF4-FFF2-40B4-BE49-F238E27FC236}">
                      <a16:creationId xmlns:a16="http://schemas.microsoft.com/office/drawing/2014/main" id="{DD9B8BEA-4A74-43AE-B1B2-AC793E7C4B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1813" y="450835"/>
                  <a:ext cx="618880" cy="562734"/>
                </a:xfrm>
                <a:prstGeom prst="rect">
                  <a:avLst/>
                </a:prstGeom>
              </p:spPr>
            </p:pic>
          </p:grpSp>
        </p:grpSp>
      </p:grpSp>
      <p:pic>
        <p:nvPicPr>
          <p:cNvPr id="65" name="图片 64">
            <a:extLst>
              <a:ext uri="{FF2B5EF4-FFF2-40B4-BE49-F238E27FC236}">
                <a16:creationId xmlns:a16="http://schemas.microsoft.com/office/drawing/2014/main" id="{F870AAAD-E919-40BC-A233-251956431BBC}"/>
              </a:ext>
            </a:extLst>
          </p:cNvPr>
          <p:cNvPicPr>
            <a:picLocks noChangeAspect="1"/>
          </p:cNvPicPr>
          <p:nvPr/>
        </p:nvPicPr>
        <p:blipFill>
          <a:blip r:embed="rId4"/>
          <a:stretch>
            <a:fillRect/>
          </a:stretch>
        </p:blipFill>
        <p:spPr>
          <a:xfrm>
            <a:off x="1206610" y="4099131"/>
            <a:ext cx="2228812" cy="1612460"/>
          </a:xfrm>
          <a:prstGeom prst="rect">
            <a:avLst/>
          </a:prstGeom>
          <a:solidFill>
            <a:srgbClr val="FFFFFF">
              <a:shade val="85000"/>
            </a:srgbClr>
          </a:solidFill>
          <a:ln w="952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88" name="组合 87">
            <a:extLst>
              <a:ext uri="{FF2B5EF4-FFF2-40B4-BE49-F238E27FC236}">
                <a16:creationId xmlns:a16="http://schemas.microsoft.com/office/drawing/2014/main" id="{2820EAB2-4D15-43BC-A61E-2A1D1FB4F52B}"/>
              </a:ext>
            </a:extLst>
          </p:cNvPr>
          <p:cNvGrpSpPr/>
          <p:nvPr/>
        </p:nvGrpSpPr>
        <p:grpSpPr>
          <a:xfrm>
            <a:off x="3690109" y="4040065"/>
            <a:ext cx="4006350" cy="692316"/>
            <a:chOff x="2177316" y="2358770"/>
            <a:chExt cx="3608351" cy="692316"/>
          </a:xfrm>
        </p:grpSpPr>
        <p:grpSp>
          <p:nvGrpSpPr>
            <p:cNvPr id="89" name="组合 88">
              <a:extLst>
                <a:ext uri="{FF2B5EF4-FFF2-40B4-BE49-F238E27FC236}">
                  <a16:creationId xmlns:a16="http://schemas.microsoft.com/office/drawing/2014/main" id="{9F992F5B-8687-4B21-8D66-3D6C69A7DF17}"/>
                </a:ext>
              </a:extLst>
            </p:cNvPr>
            <p:cNvGrpSpPr/>
            <p:nvPr/>
          </p:nvGrpSpPr>
          <p:grpSpPr>
            <a:xfrm>
              <a:off x="2332889" y="2358770"/>
              <a:ext cx="3452778" cy="692316"/>
              <a:chOff x="424263" y="2349648"/>
              <a:chExt cx="3452778" cy="692316"/>
            </a:xfrm>
          </p:grpSpPr>
          <p:sp>
            <p:nvSpPr>
              <p:cNvPr id="93" name="文本占位符 3">
                <a:extLst>
                  <a:ext uri="{FF2B5EF4-FFF2-40B4-BE49-F238E27FC236}">
                    <a16:creationId xmlns:a16="http://schemas.microsoft.com/office/drawing/2014/main" id="{079C272D-365A-40E8-AEFC-2B5847C080B8}"/>
                  </a:ext>
                </a:extLst>
              </p:cNvPr>
              <p:cNvSpPr txBox="1">
                <a:spLocks/>
              </p:cNvSpPr>
              <p:nvPr/>
            </p:nvSpPr>
            <p:spPr>
              <a:xfrm>
                <a:off x="424263" y="2675811"/>
                <a:ext cx="3140238" cy="366153"/>
              </a:xfrm>
              <a:prstGeom prst="rect">
                <a:avLst/>
              </a:prstGeom>
            </p:spPr>
            <p:txBody>
              <a:bodyPr vert="horz" lIns="91440" tIns="45720" rIns="91440" bIns="45720" rtlCol="0" anchor="ctr">
                <a:noAutofit/>
              </a:bodyPr>
              <a:lstStyle>
                <a:defPPr>
                  <a:defRPr lang="zh-H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语言反映了一种思维方式</a:t>
                </a:r>
                <a:endParaRPr kumimoji="1"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5" name="文本占位符 3">
                <a:extLst>
                  <a:ext uri="{FF2B5EF4-FFF2-40B4-BE49-F238E27FC236}">
                    <a16:creationId xmlns:a16="http://schemas.microsoft.com/office/drawing/2014/main" id="{10E28580-4130-4654-88CB-4F918535DD17}"/>
                  </a:ext>
                </a:extLst>
              </p:cNvPr>
              <p:cNvSpPr txBox="1">
                <a:spLocks/>
              </p:cNvSpPr>
              <p:nvPr/>
            </p:nvSpPr>
            <p:spPr>
              <a:xfrm>
                <a:off x="424263" y="2349648"/>
                <a:ext cx="3452778" cy="366153"/>
              </a:xfrm>
              <a:prstGeom prst="rect">
                <a:avLst/>
              </a:prstGeom>
            </p:spPr>
            <p:txBody>
              <a:bodyPr vert="horz" lIns="91440" tIns="45720" rIns="91440" bIns="45720" rtlCol="0" anchor="ctr">
                <a:noAutofit/>
              </a:bodyPr>
              <a:lstStyle>
                <a:defPPr>
                  <a:defRPr lang="zh-H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熵值极低</a:t>
                </a:r>
                <a:endParaRPr kumimoji="1"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90" name="矩形 89">
              <a:extLst>
                <a:ext uri="{FF2B5EF4-FFF2-40B4-BE49-F238E27FC236}">
                  <a16:creationId xmlns:a16="http://schemas.microsoft.com/office/drawing/2014/main" id="{457680E9-0483-47F0-94A1-0CB525785C08}"/>
                </a:ext>
              </a:extLst>
            </p:cNvPr>
            <p:cNvSpPr/>
            <p:nvPr/>
          </p:nvSpPr>
          <p:spPr>
            <a:xfrm rot="2701652">
              <a:off x="2177316" y="2487888"/>
              <a:ext cx="128881" cy="128881"/>
            </a:xfrm>
            <a:prstGeom prst="rect">
              <a:avLst/>
            </a:prstGeom>
            <a:solidFill>
              <a:srgbClr val="083F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0" name="组合 99">
            <a:extLst>
              <a:ext uri="{FF2B5EF4-FFF2-40B4-BE49-F238E27FC236}">
                <a16:creationId xmlns:a16="http://schemas.microsoft.com/office/drawing/2014/main" id="{333AB3D5-44B7-4079-A58F-B813639157C6}"/>
              </a:ext>
            </a:extLst>
          </p:cNvPr>
          <p:cNvGrpSpPr/>
          <p:nvPr/>
        </p:nvGrpSpPr>
        <p:grpSpPr>
          <a:xfrm>
            <a:off x="0" y="6340495"/>
            <a:ext cx="12192000" cy="509624"/>
            <a:chOff x="0" y="6340495"/>
            <a:chExt cx="12192000" cy="509624"/>
          </a:xfrm>
        </p:grpSpPr>
        <p:sp>
          <p:nvSpPr>
            <p:cNvPr id="12" name="矩形 11"/>
            <p:cNvSpPr/>
            <p:nvPr/>
          </p:nvSpPr>
          <p:spPr>
            <a:xfrm>
              <a:off x="0" y="6340495"/>
              <a:ext cx="12192000" cy="50962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p>
          </p:txBody>
        </p:sp>
        <p:sp>
          <p:nvSpPr>
            <p:cNvPr id="14" name="矩形 13"/>
            <p:cNvSpPr/>
            <p:nvPr/>
          </p:nvSpPr>
          <p:spPr>
            <a:xfrm>
              <a:off x="198360" y="6420406"/>
              <a:ext cx="2338842" cy="335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p>
          </p:txBody>
        </p:sp>
        <p:sp>
          <p:nvSpPr>
            <p:cNvPr id="13" name="文本框 12"/>
            <p:cNvSpPr txBox="1"/>
            <p:nvPr/>
          </p:nvSpPr>
          <p:spPr>
            <a:xfrm>
              <a:off x="355485" y="6420406"/>
              <a:ext cx="1936638" cy="337825"/>
            </a:xfrm>
            <a:prstGeom prst="rect">
              <a:avLst/>
            </a:prstGeom>
            <a:noFill/>
          </p:spPr>
          <p:txBody>
            <a:bodyPr wrap="square" rtlCol="0">
              <a:spAutoFit/>
            </a:bodyPr>
            <a:lstStyle/>
            <a:p>
              <a:pPr algn="ctr"/>
              <a:r>
                <a:rPr lang="zh-CN" altLang="en-US" sz="1600" spc="300" dirty="0" smtClean="0">
                  <a:solidFill>
                    <a:srgbClr val="666666"/>
                  </a:solidFill>
                  <a:latin typeface="微软雅黑" panose="020B0503020204020204" pitchFamily="34" charset="-122"/>
                  <a:ea typeface="微软雅黑" panose="020B0503020204020204" pitchFamily="34" charset="-122"/>
                </a:rPr>
                <a:t>语音是什么</a:t>
              </a:r>
              <a:endParaRPr lang="zh-HK" altLang="en-US" sz="1600" spc="300" dirty="0">
                <a:solidFill>
                  <a:srgbClr val="666666"/>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3037235" y="6436540"/>
              <a:ext cx="1838173" cy="337825"/>
            </a:xfrm>
            <a:prstGeom prst="rect">
              <a:avLst/>
            </a:prstGeom>
            <a:noFill/>
          </p:spPr>
          <p:txBody>
            <a:bodyPr wrap="square" rtlCol="0">
              <a:spAutoFit/>
            </a:bodyPr>
            <a:lstStyle/>
            <a:p>
              <a:pPr algn="ctr"/>
              <a:r>
                <a:rPr lang="zh-CN" altLang="en-US" sz="1600" spc="300" dirty="0" smtClean="0">
                  <a:solidFill>
                    <a:schemeClr val="bg1"/>
                  </a:solidFill>
                  <a:latin typeface="微软雅黑" panose="020B0503020204020204" pitchFamily="34" charset="-122"/>
                  <a:ea typeface="微软雅黑" panose="020B0503020204020204" pitchFamily="34" charset="-122"/>
                </a:rPr>
                <a:t>语音识别技术</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5390484" y="6434920"/>
              <a:ext cx="1838173" cy="337825"/>
            </a:xfrm>
            <a:prstGeom prst="rect">
              <a:avLst/>
            </a:prstGeom>
            <a:noFill/>
          </p:spPr>
          <p:txBody>
            <a:bodyPr wrap="square" rtlCol="0">
              <a:spAutoFit/>
            </a:bodyPr>
            <a:lstStyle/>
            <a:p>
              <a:pPr algn="ctr"/>
              <a:r>
                <a:rPr lang="zh-CN" altLang="en-US" sz="1600" spc="300" dirty="0" smtClean="0">
                  <a:solidFill>
                    <a:schemeClr val="bg1"/>
                  </a:solidFill>
                  <a:latin typeface="微软雅黑" panose="020B0503020204020204" pitchFamily="34" charset="-122"/>
                  <a:ea typeface="微软雅黑" panose="020B0503020204020204" pitchFamily="34" charset="-122"/>
                </a:rPr>
                <a:t>语音识别工具</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7796190" y="6420406"/>
              <a:ext cx="1872274" cy="337825"/>
            </a:xfrm>
            <a:prstGeom prst="rect">
              <a:avLst/>
            </a:prstGeom>
            <a:noFill/>
          </p:spPr>
          <p:txBody>
            <a:bodyPr wrap="square" rtlCol="0">
              <a:spAutoFit/>
            </a:bodyPr>
            <a:lstStyle/>
            <a:p>
              <a:pPr algn="ctr"/>
              <a:r>
                <a:rPr lang="zh-CN" altLang="en-US" sz="1600" spc="300" dirty="0" smtClean="0">
                  <a:solidFill>
                    <a:schemeClr val="bg1"/>
                  </a:solidFill>
                  <a:latin typeface="微软雅黑" panose="020B0503020204020204" pitchFamily="34" charset="-122"/>
                  <a:ea typeface="微软雅黑" panose="020B0503020204020204" pitchFamily="34" charset="-122"/>
                </a:rPr>
                <a:t>语音识别应用</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10106217" y="6420406"/>
              <a:ext cx="1953681" cy="337825"/>
            </a:xfrm>
            <a:prstGeom prst="rect">
              <a:avLst/>
            </a:prstGeom>
            <a:noFill/>
          </p:spPr>
          <p:txBody>
            <a:bodyPr wrap="square" rtlCol="0">
              <a:spAutoFit/>
            </a:bodyPr>
            <a:lstStyle/>
            <a:p>
              <a:pPr algn="ctr"/>
              <a:r>
                <a:rPr lang="zh-CN" altLang="en-US" sz="1600" spc="300" dirty="0" smtClean="0">
                  <a:solidFill>
                    <a:schemeClr val="bg1"/>
                  </a:solidFill>
                  <a:latin typeface="微软雅黑" panose="020B0503020204020204" pitchFamily="34" charset="-122"/>
                  <a:ea typeface="微软雅黑" panose="020B0503020204020204" pitchFamily="34" charset="-122"/>
                </a:rPr>
                <a:t>项目示例</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2779652" y="6426395"/>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32372" y="6426395"/>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528635" y="6432159"/>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0055526" y="6423513"/>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4" name="Picture 4" descr="VocalTrac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7809" y="981918"/>
            <a:ext cx="2376487" cy="226536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5" descr="ea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42584" y="1126381"/>
            <a:ext cx="2795587" cy="200342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9834" y="1918543"/>
            <a:ext cx="3024187" cy="83820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6" descr="brai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96399" y="3360606"/>
            <a:ext cx="2919412" cy="2344738"/>
          </a:xfrm>
          <a:prstGeom prst="rect">
            <a:avLst/>
          </a:prstGeom>
          <a:noFill/>
          <a:extLst>
            <a:ext uri="{909E8E84-426E-40DD-AFC4-6F175D3DCCD1}">
              <a14:hiddenFill xmlns:a14="http://schemas.microsoft.com/office/drawing/2010/main">
                <a:solidFill>
                  <a:srgbClr val="FFFFFF"/>
                </a:solidFill>
              </a14:hiddenFill>
            </a:ext>
          </a:extLst>
        </p:spPr>
      </p:pic>
      <p:sp>
        <p:nvSpPr>
          <p:cNvPr id="98" name="文本占位符 3">
            <a:extLst>
              <a:ext uri="{FF2B5EF4-FFF2-40B4-BE49-F238E27FC236}">
                <a16:creationId xmlns:a16="http://schemas.microsoft.com/office/drawing/2014/main" id="{079C272D-365A-40E8-AEFC-2B5847C080B8}"/>
              </a:ext>
            </a:extLst>
          </p:cNvPr>
          <p:cNvSpPr txBox="1">
            <a:spLocks/>
          </p:cNvSpPr>
          <p:nvPr/>
        </p:nvSpPr>
        <p:spPr>
          <a:xfrm>
            <a:off x="3857819" y="5224775"/>
            <a:ext cx="3486604" cy="366153"/>
          </a:xfrm>
          <a:prstGeom prst="rect">
            <a:avLst/>
          </a:prstGeom>
        </p:spPr>
        <p:txBody>
          <a:bodyPr vert="horz" lIns="91440" tIns="45720" rIns="91440" bIns="45720" rtlCol="0" anchor="ctr">
            <a:noAutofit/>
          </a:bodyPr>
          <a:lstStyle>
            <a:defPPr>
              <a:defRPr lang="zh-H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不需要搜索整个声音空间</a:t>
            </a:r>
            <a:endParaRPr kumimoji="1"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30" name="文本占位符 3">
            <a:extLst>
              <a:ext uri="{FF2B5EF4-FFF2-40B4-BE49-F238E27FC236}">
                <a16:creationId xmlns:a16="http://schemas.microsoft.com/office/drawing/2014/main" id="{10E28580-4130-4654-88CB-4F918535DD17}"/>
              </a:ext>
            </a:extLst>
          </p:cNvPr>
          <p:cNvSpPr txBox="1">
            <a:spLocks/>
          </p:cNvSpPr>
          <p:nvPr/>
        </p:nvSpPr>
        <p:spPr>
          <a:xfrm>
            <a:off x="3857819" y="4898612"/>
            <a:ext cx="3833617" cy="366153"/>
          </a:xfrm>
          <a:prstGeom prst="rect">
            <a:avLst/>
          </a:prstGeom>
        </p:spPr>
        <p:txBody>
          <a:bodyPr vert="horz" lIns="91440" tIns="45720" rIns="91440" bIns="45720" rtlCol="0" anchor="ctr">
            <a:noAutofit/>
          </a:bodyPr>
          <a:lstStyle>
            <a:defPPr>
              <a:defRPr lang="zh-H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语音在声音空间高度集中</a:t>
            </a:r>
            <a:endParaRPr kumimoji="1"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1" name="矩形 130">
            <a:extLst>
              <a:ext uri="{FF2B5EF4-FFF2-40B4-BE49-F238E27FC236}">
                <a16:creationId xmlns:a16="http://schemas.microsoft.com/office/drawing/2014/main" id="{457680E9-0483-47F0-94A1-0CB525785C08}"/>
              </a:ext>
            </a:extLst>
          </p:cNvPr>
          <p:cNvSpPr/>
          <p:nvPr/>
        </p:nvSpPr>
        <p:spPr>
          <a:xfrm rot="2701652">
            <a:off x="3692194" y="5020622"/>
            <a:ext cx="128881" cy="143096"/>
          </a:xfrm>
          <a:prstGeom prst="rect">
            <a:avLst/>
          </a:prstGeom>
          <a:solidFill>
            <a:srgbClr val="083F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6239700"/>
      </p:ext>
    </p:extLst>
  </p:cSld>
  <p:clrMapOvr>
    <a:masterClrMapping/>
  </p:clrMapOvr>
  <p:transition>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a:srcRect l="721" t="5524"/>
          <a:stretch/>
        </p:blipFill>
        <p:spPr>
          <a:xfrm>
            <a:off x="645032" y="1213611"/>
            <a:ext cx="11035658" cy="1608083"/>
          </a:xfrm>
          <a:prstGeom prst="rect">
            <a:avLst/>
          </a:prstGeom>
        </p:spPr>
      </p:pic>
      <p:grpSp>
        <p:nvGrpSpPr>
          <p:cNvPr id="4" name="组合 3">
            <a:extLst>
              <a:ext uri="{FF2B5EF4-FFF2-40B4-BE49-F238E27FC236}">
                <a16:creationId xmlns:a16="http://schemas.microsoft.com/office/drawing/2014/main" id="{0268AAEF-5F8F-4C0B-966F-88A8000D0821}"/>
              </a:ext>
            </a:extLst>
          </p:cNvPr>
          <p:cNvGrpSpPr/>
          <p:nvPr/>
        </p:nvGrpSpPr>
        <p:grpSpPr>
          <a:xfrm>
            <a:off x="341679" y="202796"/>
            <a:ext cx="11718227" cy="797795"/>
            <a:chOff x="-1156921" y="761596"/>
            <a:chExt cx="11718227" cy="797795"/>
          </a:xfrm>
        </p:grpSpPr>
        <p:sp>
          <p:nvSpPr>
            <p:cNvPr id="5" name="矩形 4">
              <a:extLst>
                <a:ext uri="{FF2B5EF4-FFF2-40B4-BE49-F238E27FC236}">
                  <a16:creationId xmlns:a16="http://schemas.microsoft.com/office/drawing/2014/main" id="{F2A7EA18-39A8-4DD4-BBEA-E83149CB821E}"/>
                </a:ext>
              </a:extLst>
            </p:cNvPr>
            <p:cNvSpPr/>
            <p:nvPr/>
          </p:nvSpPr>
          <p:spPr>
            <a:xfrm>
              <a:off x="-853568" y="974616"/>
              <a:ext cx="2753025" cy="584775"/>
            </a:xfrm>
            <a:prstGeom prst="rect">
              <a:avLst/>
            </a:prstGeom>
          </p:spPr>
          <p:txBody>
            <a:bodyPr wrap="square">
              <a:spAutoFit/>
            </a:bodyPr>
            <a:lstStyle/>
            <a:p>
              <a:r>
                <a:rPr lang="zh-CN" altLang="en-US" sz="3200" b="1" dirty="0" smtClean="0">
                  <a:solidFill>
                    <a:schemeClr val="accent1">
                      <a:lumMod val="75000"/>
                    </a:schemeClr>
                  </a:solidFill>
                  <a:latin typeface="微软雅黑"/>
                  <a:ea typeface="微软雅黑"/>
                </a:rPr>
                <a:t>看见声音</a:t>
              </a:r>
              <a:endParaRPr lang="zh-CN" altLang="en-US" sz="3600" b="1" dirty="0">
                <a:solidFill>
                  <a:schemeClr val="accent1">
                    <a:lumMod val="75000"/>
                  </a:schemeClr>
                </a:solidFill>
                <a:latin typeface="微软雅黑"/>
                <a:ea typeface="微软雅黑"/>
              </a:endParaRPr>
            </a:p>
          </p:txBody>
        </p:sp>
        <p:sp>
          <p:nvSpPr>
            <p:cNvPr id="6" name="半闭框 5">
              <a:extLst>
                <a:ext uri="{FF2B5EF4-FFF2-40B4-BE49-F238E27FC236}">
                  <a16:creationId xmlns:a16="http://schemas.microsoft.com/office/drawing/2014/main" id="{94AE8FCB-8E1A-4075-9238-E29E0748F14E}"/>
                </a:ext>
              </a:extLst>
            </p:cNvPr>
            <p:cNvSpPr/>
            <p:nvPr/>
          </p:nvSpPr>
          <p:spPr>
            <a:xfrm>
              <a:off x="-1156921" y="761596"/>
              <a:ext cx="1217337" cy="764055"/>
            </a:xfrm>
            <a:prstGeom prst="halfFrame">
              <a:avLst>
                <a:gd name="adj1" fmla="val 13473"/>
                <a:gd name="adj2" fmla="val 120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7" name="组合 6">
              <a:extLst>
                <a:ext uri="{FF2B5EF4-FFF2-40B4-BE49-F238E27FC236}">
                  <a16:creationId xmlns:a16="http://schemas.microsoft.com/office/drawing/2014/main" id="{6D16FAD1-DF92-4348-AA09-949CC9B296E1}"/>
                </a:ext>
              </a:extLst>
            </p:cNvPr>
            <p:cNvGrpSpPr/>
            <p:nvPr/>
          </p:nvGrpSpPr>
          <p:grpSpPr>
            <a:xfrm>
              <a:off x="8694314" y="845249"/>
              <a:ext cx="1866992" cy="457021"/>
              <a:chOff x="8301813" y="450835"/>
              <a:chExt cx="2456035" cy="601216"/>
            </a:xfrm>
          </p:grpSpPr>
          <p:sp>
            <p:nvSpPr>
              <p:cNvPr id="8" name="椭圆 7">
                <a:extLst>
                  <a:ext uri="{FF2B5EF4-FFF2-40B4-BE49-F238E27FC236}">
                    <a16:creationId xmlns:a16="http://schemas.microsoft.com/office/drawing/2014/main" id="{FEC536A2-BD34-4748-86CD-768998247C1D}"/>
                  </a:ext>
                </a:extLst>
              </p:cNvPr>
              <p:cNvSpPr/>
              <p:nvPr/>
            </p:nvSpPr>
            <p:spPr>
              <a:xfrm>
                <a:off x="8313338" y="456236"/>
                <a:ext cx="595817" cy="595815"/>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400" b="1" dirty="0">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90D7CC6D-EDEB-44F2-8924-BA5BD3AEAF5B}"/>
                  </a:ext>
                </a:extLst>
              </p:cNvPr>
              <p:cNvGrpSpPr/>
              <p:nvPr/>
            </p:nvGrpSpPr>
            <p:grpSpPr>
              <a:xfrm>
                <a:off x="8301813" y="450835"/>
                <a:ext cx="2456035" cy="562737"/>
                <a:chOff x="8301813" y="450835"/>
                <a:chExt cx="2456035" cy="562737"/>
              </a:xfrm>
            </p:grpSpPr>
            <p:sp>
              <p:nvSpPr>
                <p:cNvPr id="10" name="文本框 9">
                  <a:extLst>
                    <a:ext uri="{FF2B5EF4-FFF2-40B4-BE49-F238E27FC236}">
                      <a16:creationId xmlns:a16="http://schemas.microsoft.com/office/drawing/2014/main" id="{7D0026B7-8967-4927-B6F1-C9DDCA4BB646}"/>
                    </a:ext>
                  </a:extLst>
                </p:cNvPr>
                <p:cNvSpPr txBox="1"/>
                <p:nvPr/>
              </p:nvSpPr>
              <p:spPr>
                <a:xfrm>
                  <a:off x="8982464" y="568201"/>
                  <a:ext cx="1775384" cy="445371"/>
                </a:xfrm>
                <a:prstGeom prst="rect">
                  <a:avLst/>
                </a:prstGeom>
                <a:noFill/>
              </p:spPr>
              <p:txBody>
                <a:bodyPr wrap="square" rtlCol="0">
                  <a:spAutoFit/>
                </a:bodyPr>
                <a:lstStyle/>
                <a:p>
                  <a:r>
                    <a:rPr lang="zh-CN" altLang="en-US" sz="1600" b="1" spc="300" dirty="0">
                      <a:solidFill>
                        <a:srgbClr val="0174AB"/>
                      </a:solidFill>
                      <a:latin typeface="微软雅黑" panose="020B0503020204020204" pitchFamily="34" charset="-122"/>
                      <a:ea typeface="微软雅黑" panose="020B0503020204020204" pitchFamily="34" charset="-122"/>
                    </a:rPr>
                    <a:t>同济大学</a:t>
                  </a:r>
                  <a:endParaRPr lang="zh-HK" altLang="en-US" sz="1600" b="1" spc="300" dirty="0">
                    <a:solidFill>
                      <a:srgbClr val="0174AB"/>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DD9B8BEA-4A74-43AE-B1B2-AC793E7C4B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01813" y="450835"/>
                  <a:ext cx="618880" cy="562734"/>
                </a:xfrm>
                <a:prstGeom prst="rect">
                  <a:avLst/>
                </a:prstGeom>
              </p:spPr>
            </p:pic>
          </p:grpSp>
        </p:grpSp>
      </p:grpSp>
      <p:pic>
        <p:nvPicPr>
          <p:cNvPr id="12" name="欢迎加入同济大学软件学院">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45547" y="2987035"/>
            <a:ext cx="609600" cy="609600"/>
          </a:xfrm>
          <a:prstGeom prst="rect">
            <a:avLst/>
          </a:prstGeom>
        </p:spPr>
      </p:pic>
      <p:sp>
        <p:nvSpPr>
          <p:cNvPr id="13" name="文本框 12"/>
          <p:cNvSpPr txBox="1"/>
          <p:nvPr/>
        </p:nvSpPr>
        <p:spPr>
          <a:xfrm>
            <a:off x="4498667" y="2965579"/>
            <a:ext cx="6075258" cy="584775"/>
          </a:xfrm>
          <a:prstGeom prst="rect">
            <a:avLst/>
          </a:prstGeom>
          <a:noFill/>
        </p:spPr>
        <p:txBody>
          <a:bodyPr wrap="square" rtlCol="0">
            <a:spAutoFit/>
          </a:bodyPr>
          <a:lstStyle/>
          <a:p>
            <a:r>
              <a:rPr lang="zh-CN" altLang="en-US" sz="3200" dirty="0" smtClean="0">
                <a:solidFill>
                  <a:srgbClr val="FF0000"/>
                </a:solidFill>
                <a:latin typeface="楷体" panose="02010609060101010101" pitchFamily="49" charset="-122"/>
                <a:ea typeface="楷体" panose="02010609060101010101" pitchFamily="49" charset="-122"/>
              </a:rPr>
              <a:t>“</a:t>
            </a:r>
            <a:r>
              <a:rPr lang="zh-CN" altLang="en-US" sz="3200" dirty="0">
                <a:solidFill>
                  <a:srgbClr val="FF0000"/>
                </a:solidFill>
                <a:latin typeface="楷体" panose="02010609060101010101" pitchFamily="49" charset="-122"/>
                <a:ea typeface="楷体" panose="02010609060101010101" pitchFamily="49" charset="-122"/>
              </a:rPr>
              <a:t>欢迎加入</a:t>
            </a:r>
            <a:r>
              <a:rPr lang="zh-CN" altLang="en-US" sz="3200" dirty="0" smtClean="0">
                <a:solidFill>
                  <a:srgbClr val="FF0000"/>
                </a:solidFill>
                <a:latin typeface="楷体" panose="02010609060101010101" pitchFamily="49" charset="-122"/>
                <a:ea typeface="楷体" panose="02010609060101010101" pitchFamily="49" charset="-122"/>
              </a:rPr>
              <a:t>同济大学软件学院”</a:t>
            </a:r>
            <a:endParaRPr lang="zh-CN" altLang="en-US" sz="3200" dirty="0">
              <a:solidFill>
                <a:srgbClr val="FF0000"/>
              </a:solidFill>
              <a:latin typeface="楷体" panose="02010609060101010101" pitchFamily="49" charset="-122"/>
              <a:ea typeface="楷体" panose="02010609060101010101" pitchFamily="49" charset="-122"/>
            </a:endParaRPr>
          </a:p>
        </p:txBody>
      </p:sp>
      <p:pic>
        <p:nvPicPr>
          <p:cNvPr id="15" name="图片 14"/>
          <p:cNvPicPr>
            <a:picLocks noChangeAspect="1"/>
          </p:cNvPicPr>
          <p:nvPr/>
        </p:nvPicPr>
        <p:blipFill>
          <a:blip r:embed="rId7"/>
          <a:stretch>
            <a:fillRect/>
          </a:stretch>
        </p:blipFill>
        <p:spPr>
          <a:xfrm>
            <a:off x="645032" y="3996380"/>
            <a:ext cx="4867275" cy="1323975"/>
          </a:xfrm>
          <a:prstGeom prst="rect">
            <a:avLst/>
          </a:prstGeom>
        </p:spPr>
      </p:pic>
      <p:sp>
        <p:nvSpPr>
          <p:cNvPr id="16" name="文本框 15"/>
          <p:cNvSpPr txBox="1"/>
          <p:nvPr/>
        </p:nvSpPr>
        <p:spPr>
          <a:xfrm>
            <a:off x="5833480" y="4365979"/>
            <a:ext cx="6075258" cy="584775"/>
          </a:xfrm>
          <a:prstGeom prst="rect">
            <a:avLst/>
          </a:prstGeom>
          <a:noFill/>
        </p:spPr>
        <p:txBody>
          <a:bodyPr wrap="square" rtlCol="0">
            <a:spAutoFit/>
          </a:bodyPr>
          <a:lstStyle/>
          <a:p>
            <a:r>
              <a:rPr lang="zh-CN" altLang="en-US" sz="3200" dirty="0" smtClean="0">
                <a:solidFill>
                  <a:srgbClr val="FF0000"/>
                </a:solidFill>
                <a:latin typeface="楷体" panose="02010609060101010101" pitchFamily="49" charset="-122"/>
                <a:ea typeface="楷体" panose="02010609060101010101" pitchFamily="49" charset="-122"/>
              </a:rPr>
              <a:t>“软件学院欢迎你”</a:t>
            </a:r>
            <a:endParaRPr lang="zh-CN" altLang="en-US" sz="3200"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4399668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12"/>
                    </p:tgtEl>
                  </p:cond>
                </p:stCondLst>
                <p:endSync evt="end" delay="0">
                  <p:rtn val="all"/>
                </p:endSync>
                <p:childTnLst>
                  <p:par>
                    <p:cTn id="14" fill="hold">
                      <p:stCondLst>
                        <p:cond delay="0"/>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2821" fill="hold"/>
                                        <p:tgtEl>
                                          <p:spTgt spid="12"/>
                                        </p:tgtEl>
                                      </p:cBhvr>
                                    </p:cmd>
                                  </p:childTnLst>
                                </p:cTn>
                              </p:par>
                            </p:childTnLst>
                          </p:cTn>
                        </p:par>
                      </p:childTnLst>
                    </p:cTn>
                  </p:par>
                </p:childTnLst>
              </p:cTn>
              <p:nextCondLst>
                <p:cond evt="onClick" delay="0">
                  <p:tgtEl>
                    <p:spTgt spid="12"/>
                  </p:tgtEl>
                </p:cond>
              </p:nextCondLst>
            </p:seq>
            <p:audio>
              <p:cMediaNode vol="80000">
                <p:cTn id="18" fill="hold" display="0">
                  <p:stCondLst>
                    <p:cond delay="indefinite"/>
                  </p:stCondLst>
                  <p:endCondLst>
                    <p:cond evt="onStopAudio" delay="0">
                      <p:tgtEl>
                        <p:sldTgt/>
                      </p:tgtEl>
                    </p:cond>
                  </p:endCondLst>
                </p:cTn>
                <p:tgtEl>
                  <p:spTgt spid="12"/>
                </p:tgtEl>
              </p:cMediaNode>
            </p:audio>
          </p:childTnLst>
        </p:cTn>
      </p:par>
    </p:tnLst>
    <p:bldLst>
      <p:bldP spid="13"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FD08D98-0657-4393-B679-7AF923FBD8A6}"/>
              </a:ext>
            </a:extLst>
          </p:cNvPr>
          <p:cNvGrpSpPr/>
          <p:nvPr/>
        </p:nvGrpSpPr>
        <p:grpSpPr>
          <a:xfrm>
            <a:off x="507953" y="3362587"/>
            <a:ext cx="4167564" cy="369332"/>
            <a:chOff x="450707" y="1855307"/>
            <a:chExt cx="4167564" cy="369332"/>
          </a:xfrm>
        </p:grpSpPr>
        <p:grpSp>
          <p:nvGrpSpPr>
            <p:cNvPr id="22" name="Group 18">
              <a:extLst>
                <a:ext uri="{FF2B5EF4-FFF2-40B4-BE49-F238E27FC236}">
                  <a16:creationId xmlns:a16="http://schemas.microsoft.com/office/drawing/2014/main" id="{6766D261-67B1-41CD-BC97-EB47E6D14EFA}"/>
                </a:ext>
              </a:extLst>
            </p:cNvPr>
            <p:cNvGrpSpPr/>
            <p:nvPr/>
          </p:nvGrpSpPr>
          <p:grpSpPr>
            <a:xfrm>
              <a:off x="450707" y="1956219"/>
              <a:ext cx="497616" cy="151217"/>
              <a:chOff x="1464244" y="3674277"/>
              <a:chExt cx="1261578" cy="383373"/>
            </a:xfrm>
          </p:grpSpPr>
          <p:sp>
            <p:nvSpPr>
              <p:cNvPr id="27" name="Arc 19">
                <a:extLst>
                  <a:ext uri="{FF2B5EF4-FFF2-40B4-BE49-F238E27FC236}">
                    <a16:creationId xmlns:a16="http://schemas.microsoft.com/office/drawing/2014/main" id="{4D8A22E4-C787-4221-B028-09EDA39965A8}"/>
                  </a:ext>
                </a:extLst>
              </p:cNvPr>
              <p:cNvSpPr/>
              <p:nvPr/>
            </p:nvSpPr>
            <p:spPr>
              <a:xfrm>
                <a:off x="2342450" y="3674277"/>
                <a:ext cx="383372" cy="383373"/>
              </a:xfrm>
              <a:prstGeom prst="arc">
                <a:avLst>
                  <a:gd name="adj1" fmla="val 16200000"/>
                  <a:gd name="adj2" fmla="val 5435974"/>
                </a:avLst>
              </a:prstGeom>
              <a:ln w="31750" cap="rnd">
                <a:solidFill>
                  <a:schemeClr val="accent1">
                    <a:lumMod val="50000"/>
                    <a:alpha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28" name="Arc 20">
                <a:extLst>
                  <a:ext uri="{FF2B5EF4-FFF2-40B4-BE49-F238E27FC236}">
                    <a16:creationId xmlns:a16="http://schemas.microsoft.com/office/drawing/2014/main" id="{33FB8E60-F3CA-470B-855B-F1F639A21CA3}"/>
                  </a:ext>
                </a:extLst>
              </p:cNvPr>
              <p:cNvSpPr/>
              <p:nvPr/>
            </p:nvSpPr>
            <p:spPr>
              <a:xfrm>
                <a:off x="1903348" y="3674277"/>
                <a:ext cx="383372" cy="383373"/>
              </a:xfrm>
              <a:prstGeom prst="arc">
                <a:avLst>
                  <a:gd name="adj1" fmla="val 16200000"/>
                  <a:gd name="adj2" fmla="val 5435974"/>
                </a:avLst>
              </a:prstGeom>
              <a:ln w="31750" cap="rnd">
                <a:solidFill>
                  <a:schemeClr val="accent1">
                    <a:lumMod val="50000"/>
                    <a:alpha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35" name="Arc 21">
                <a:extLst>
                  <a:ext uri="{FF2B5EF4-FFF2-40B4-BE49-F238E27FC236}">
                    <a16:creationId xmlns:a16="http://schemas.microsoft.com/office/drawing/2014/main" id="{DF4CBEE1-9FFD-43A9-A77B-A565879F634C}"/>
                  </a:ext>
                </a:extLst>
              </p:cNvPr>
              <p:cNvSpPr/>
              <p:nvPr/>
            </p:nvSpPr>
            <p:spPr>
              <a:xfrm>
                <a:off x="1464244" y="3674277"/>
                <a:ext cx="383372" cy="383373"/>
              </a:xfrm>
              <a:prstGeom prst="arc">
                <a:avLst>
                  <a:gd name="adj1" fmla="val 16200000"/>
                  <a:gd name="adj2" fmla="val 5435974"/>
                </a:avLst>
              </a:prstGeom>
              <a:ln w="3175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grpSp>
        <p:sp>
          <p:nvSpPr>
            <p:cNvPr id="36" name="文本框 35">
              <a:extLst>
                <a:ext uri="{FF2B5EF4-FFF2-40B4-BE49-F238E27FC236}">
                  <a16:creationId xmlns:a16="http://schemas.microsoft.com/office/drawing/2014/main" id="{A728472B-D155-44BF-AF77-60C7E48F5C16}"/>
                </a:ext>
              </a:extLst>
            </p:cNvPr>
            <p:cNvSpPr txBox="1"/>
            <p:nvPr/>
          </p:nvSpPr>
          <p:spPr>
            <a:xfrm>
              <a:off x="1188828" y="1855307"/>
              <a:ext cx="3429443" cy="369332"/>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语音</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分帧</a:t>
              </a:r>
              <a:endParaRPr lang="zh-HK"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8" name="组合 7">
            <a:extLst>
              <a:ext uri="{FF2B5EF4-FFF2-40B4-BE49-F238E27FC236}">
                <a16:creationId xmlns:a16="http://schemas.microsoft.com/office/drawing/2014/main" id="{2C6F6F50-E738-4CF4-9CCA-3CB7339C6735}"/>
              </a:ext>
            </a:extLst>
          </p:cNvPr>
          <p:cNvGrpSpPr/>
          <p:nvPr/>
        </p:nvGrpSpPr>
        <p:grpSpPr>
          <a:xfrm>
            <a:off x="507953" y="1317039"/>
            <a:ext cx="2927470" cy="369332"/>
            <a:chOff x="579365" y="4315943"/>
            <a:chExt cx="2927470" cy="369332"/>
          </a:xfrm>
        </p:grpSpPr>
        <p:grpSp>
          <p:nvGrpSpPr>
            <p:cNvPr id="46" name="Group 18">
              <a:extLst>
                <a:ext uri="{FF2B5EF4-FFF2-40B4-BE49-F238E27FC236}">
                  <a16:creationId xmlns:a16="http://schemas.microsoft.com/office/drawing/2014/main" id="{E884DEB5-C502-44F4-8F55-465457AFB42C}"/>
                </a:ext>
              </a:extLst>
            </p:cNvPr>
            <p:cNvGrpSpPr/>
            <p:nvPr/>
          </p:nvGrpSpPr>
          <p:grpSpPr>
            <a:xfrm>
              <a:off x="579365" y="4416855"/>
              <a:ext cx="497616" cy="151217"/>
              <a:chOff x="1734707" y="3674277"/>
              <a:chExt cx="1261578" cy="383373"/>
            </a:xfrm>
          </p:grpSpPr>
          <p:sp>
            <p:nvSpPr>
              <p:cNvPr id="47" name="Arc 19">
                <a:extLst>
                  <a:ext uri="{FF2B5EF4-FFF2-40B4-BE49-F238E27FC236}">
                    <a16:creationId xmlns:a16="http://schemas.microsoft.com/office/drawing/2014/main" id="{734A5E80-4B54-4C19-9846-48462F763B2D}"/>
                  </a:ext>
                </a:extLst>
              </p:cNvPr>
              <p:cNvSpPr/>
              <p:nvPr/>
            </p:nvSpPr>
            <p:spPr>
              <a:xfrm>
                <a:off x="2612913" y="3674277"/>
                <a:ext cx="383372" cy="383373"/>
              </a:xfrm>
              <a:prstGeom prst="arc">
                <a:avLst>
                  <a:gd name="adj1" fmla="val 16200000"/>
                  <a:gd name="adj2" fmla="val 5435974"/>
                </a:avLst>
              </a:prstGeom>
              <a:ln w="31750" cap="rnd">
                <a:solidFill>
                  <a:schemeClr val="accent1">
                    <a:lumMod val="50000"/>
                    <a:alpha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48" name="Arc 20">
                <a:extLst>
                  <a:ext uri="{FF2B5EF4-FFF2-40B4-BE49-F238E27FC236}">
                    <a16:creationId xmlns:a16="http://schemas.microsoft.com/office/drawing/2014/main" id="{2A54CA9C-06DA-4EDD-A53B-DC04BD5FCD83}"/>
                  </a:ext>
                </a:extLst>
              </p:cNvPr>
              <p:cNvSpPr/>
              <p:nvPr/>
            </p:nvSpPr>
            <p:spPr>
              <a:xfrm>
                <a:off x="2173812" y="3674277"/>
                <a:ext cx="383372" cy="383373"/>
              </a:xfrm>
              <a:prstGeom prst="arc">
                <a:avLst>
                  <a:gd name="adj1" fmla="val 16200000"/>
                  <a:gd name="adj2" fmla="val 5435974"/>
                </a:avLst>
              </a:prstGeom>
              <a:ln w="31750" cap="rnd">
                <a:solidFill>
                  <a:schemeClr val="accent1">
                    <a:lumMod val="50000"/>
                    <a:alpha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49" name="Arc 21">
                <a:extLst>
                  <a:ext uri="{FF2B5EF4-FFF2-40B4-BE49-F238E27FC236}">
                    <a16:creationId xmlns:a16="http://schemas.microsoft.com/office/drawing/2014/main" id="{3F0A4362-9988-4069-B84F-B27D9BDE7CE1}"/>
                  </a:ext>
                </a:extLst>
              </p:cNvPr>
              <p:cNvSpPr/>
              <p:nvPr/>
            </p:nvSpPr>
            <p:spPr>
              <a:xfrm>
                <a:off x="1734707" y="3674277"/>
                <a:ext cx="383372" cy="383373"/>
              </a:xfrm>
              <a:prstGeom prst="arc">
                <a:avLst>
                  <a:gd name="adj1" fmla="val 16200000"/>
                  <a:gd name="adj2" fmla="val 5435974"/>
                </a:avLst>
              </a:prstGeom>
              <a:ln w="3175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grpSp>
        <p:sp>
          <p:nvSpPr>
            <p:cNvPr id="50" name="文本框 49">
              <a:extLst>
                <a:ext uri="{FF2B5EF4-FFF2-40B4-BE49-F238E27FC236}">
                  <a16:creationId xmlns:a16="http://schemas.microsoft.com/office/drawing/2014/main" id="{9F13BD29-E982-4877-ABA6-7F2586DC965B}"/>
                </a:ext>
              </a:extLst>
            </p:cNvPr>
            <p:cNvSpPr txBox="1"/>
            <p:nvPr/>
          </p:nvSpPr>
          <p:spPr>
            <a:xfrm>
              <a:off x="1210806" y="4315943"/>
              <a:ext cx="2296029" cy="369332"/>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声波</a:t>
              </a:r>
              <a:endParaRPr lang="zh-HK"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97" name="组合 96">
            <a:extLst>
              <a:ext uri="{FF2B5EF4-FFF2-40B4-BE49-F238E27FC236}">
                <a16:creationId xmlns:a16="http://schemas.microsoft.com/office/drawing/2014/main" id="{0268AAEF-5F8F-4C0B-966F-88A8000D0821}"/>
              </a:ext>
            </a:extLst>
          </p:cNvPr>
          <p:cNvGrpSpPr/>
          <p:nvPr/>
        </p:nvGrpSpPr>
        <p:grpSpPr>
          <a:xfrm>
            <a:off x="341679" y="202796"/>
            <a:ext cx="11718227" cy="797795"/>
            <a:chOff x="-1156921" y="761596"/>
            <a:chExt cx="11718227" cy="797795"/>
          </a:xfrm>
        </p:grpSpPr>
        <p:sp>
          <p:nvSpPr>
            <p:cNvPr id="39" name="矩形 38">
              <a:extLst>
                <a:ext uri="{FF2B5EF4-FFF2-40B4-BE49-F238E27FC236}">
                  <a16:creationId xmlns:a16="http://schemas.microsoft.com/office/drawing/2014/main" id="{F2A7EA18-39A8-4DD4-BBEA-E83149CB821E}"/>
                </a:ext>
              </a:extLst>
            </p:cNvPr>
            <p:cNvSpPr/>
            <p:nvPr/>
          </p:nvSpPr>
          <p:spPr>
            <a:xfrm>
              <a:off x="-853568" y="974616"/>
              <a:ext cx="2753025" cy="584775"/>
            </a:xfrm>
            <a:prstGeom prst="rect">
              <a:avLst/>
            </a:prstGeom>
          </p:spPr>
          <p:txBody>
            <a:bodyPr wrap="square">
              <a:spAutoFit/>
            </a:bodyPr>
            <a:lstStyle/>
            <a:p>
              <a:r>
                <a:rPr lang="zh-CN" altLang="en-US" sz="3200" b="1" dirty="0" smtClean="0">
                  <a:solidFill>
                    <a:schemeClr val="accent1">
                      <a:lumMod val="75000"/>
                    </a:schemeClr>
                  </a:solidFill>
                  <a:latin typeface="微软雅黑"/>
                  <a:ea typeface="微软雅黑"/>
                </a:rPr>
                <a:t>看见声音</a:t>
              </a:r>
              <a:endParaRPr lang="zh-CN" altLang="en-US" sz="3600" b="1" dirty="0">
                <a:solidFill>
                  <a:schemeClr val="accent1">
                    <a:lumMod val="75000"/>
                  </a:schemeClr>
                </a:solidFill>
                <a:latin typeface="微软雅黑"/>
                <a:ea typeface="微软雅黑"/>
              </a:endParaRPr>
            </a:p>
          </p:txBody>
        </p:sp>
        <p:sp>
          <p:nvSpPr>
            <p:cNvPr id="5" name="半闭框 4">
              <a:extLst>
                <a:ext uri="{FF2B5EF4-FFF2-40B4-BE49-F238E27FC236}">
                  <a16:creationId xmlns:a16="http://schemas.microsoft.com/office/drawing/2014/main" id="{94AE8FCB-8E1A-4075-9238-E29E0748F14E}"/>
                </a:ext>
              </a:extLst>
            </p:cNvPr>
            <p:cNvSpPr/>
            <p:nvPr/>
          </p:nvSpPr>
          <p:spPr>
            <a:xfrm>
              <a:off x="-1156921" y="761596"/>
              <a:ext cx="1217337" cy="764055"/>
            </a:xfrm>
            <a:prstGeom prst="halfFrame">
              <a:avLst>
                <a:gd name="adj1" fmla="val 13473"/>
                <a:gd name="adj2" fmla="val 120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0" name="组合 59">
              <a:extLst>
                <a:ext uri="{FF2B5EF4-FFF2-40B4-BE49-F238E27FC236}">
                  <a16:creationId xmlns:a16="http://schemas.microsoft.com/office/drawing/2014/main" id="{6D16FAD1-DF92-4348-AA09-949CC9B296E1}"/>
                </a:ext>
              </a:extLst>
            </p:cNvPr>
            <p:cNvGrpSpPr/>
            <p:nvPr/>
          </p:nvGrpSpPr>
          <p:grpSpPr>
            <a:xfrm>
              <a:off x="8694314" y="845249"/>
              <a:ext cx="1866992" cy="457021"/>
              <a:chOff x="8301813" y="450835"/>
              <a:chExt cx="2456035" cy="601216"/>
            </a:xfrm>
          </p:grpSpPr>
          <p:sp>
            <p:nvSpPr>
              <p:cNvPr id="61" name="椭圆 60">
                <a:extLst>
                  <a:ext uri="{FF2B5EF4-FFF2-40B4-BE49-F238E27FC236}">
                    <a16:creationId xmlns:a16="http://schemas.microsoft.com/office/drawing/2014/main" id="{FEC536A2-BD34-4748-86CD-768998247C1D}"/>
                  </a:ext>
                </a:extLst>
              </p:cNvPr>
              <p:cNvSpPr/>
              <p:nvPr/>
            </p:nvSpPr>
            <p:spPr>
              <a:xfrm>
                <a:off x="8313338" y="456236"/>
                <a:ext cx="595817" cy="595815"/>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400" b="1" dirty="0">
                  <a:latin typeface="微软雅黑" panose="020B0503020204020204" pitchFamily="34" charset="-122"/>
                  <a:ea typeface="微软雅黑" panose="020B0503020204020204" pitchFamily="34" charset="-122"/>
                </a:endParaRPr>
              </a:p>
            </p:txBody>
          </p:sp>
          <p:grpSp>
            <p:nvGrpSpPr>
              <p:cNvPr id="62" name="组合 61">
                <a:extLst>
                  <a:ext uri="{FF2B5EF4-FFF2-40B4-BE49-F238E27FC236}">
                    <a16:creationId xmlns:a16="http://schemas.microsoft.com/office/drawing/2014/main" id="{90D7CC6D-EDEB-44F2-8924-BA5BD3AEAF5B}"/>
                  </a:ext>
                </a:extLst>
              </p:cNvPr>
              <p:cNvGrpSpPr/>
              <p:nvPr/>
            </p:nvGrpSpPr>
            <p:grpSpPr>
              <a:xfrm>
                <a:off x="8301813" y="450835"/>
                <a:ext cx="2456035" cy="562737"/>
                <a:chOff x="8301813" y="450835"/>
                <a:chExt cx="2456035" cy="562737"/>
              </a:xfrm>
            </p:grpSpPr>
            <p:sp>
              <p:nvSpPr>
                <p:cNvPr id="63" name="文本框 62">
                  <a:extLst>
                    <a:ext uri="{FF2B5EF4-FFF2-40B4-BE49-F238E27FC236}">
                      <a16:creationId xmlns:a16="http://schemas.microsoft.com/office/drawing/2014/main" id="{7D0026B7-8967-4927-B6F1-C9DDCA4BB646}"/>
                    </a:ext>
                  </a:extLst>
                </p:cNvPr>
                <p:cNvSpPr txBox="1"/>
                <p:nvPr/>
              </p:nvSpPr>
              <p:spPr>
                <a:xfrm>
                  <a:off x="8982464" y="568201"/>
                  <a:ext cx="1775384" cy="445371"/>
                </a:xfrm>
                <a:prstGeom prst="rect">
                  <a:avLst/>
                </a:prstGeom>
                <a:noFill/>
              </p:spPr>
              <p:txBody>
                <a:bodyPr wrap="square" rtlCol="0">
                  <a:spAutoFit/>
                </a:bodyPr>
                <a:lstStyle/>
                <a:p>
                  <a:r>
                    <a:rPr lang="zh-CN" altLang="en-US" sz="1600" b="1" spc="300" dirty="0">
                      <a:solidFill>
                        <a:srgbClr val="0174AB"/>
                      </a:solidFill>
                      <a:latin typeface="微软雅黑" panose="020B0503020204020204" pitchFamily="34" charset="-122"/>
                      <a:ea typeface="微软雅黑" panose="020B0503020204020204" pitchFamily="34" charset="-122"/>
                    </a:rPr>
                    <a:t>同济大学</a:t>
                  </a:r>
                  <a:endParaRPr lang="zh-HK" altLang="en-US" sz="1600" b="1" spc="300" dirty="0">
                    <a:solidFill>
                      <a:srgbClr val="0174AB"/>
                    </a:solidFill>
                    <a:latin typeface="微软雅黑" panose="020B0503020204020204" pitchFamily="34" charset="-122"/>
                    <a:ea typeface="微软雅黑" panose="020B0503020204020204" pitchFamily="34" charset="-122"/>
                  </a:endParaRPr>
                </a:p>
              </p:txBody>
            </p:sp>
            <p:pic>
              <p:nvPicPr>
                <p:cNvPr id="64" name="图片 63">
                  <a:extLst>
                    <a:ext uri="{FF2B5EF4-FFF2-40B4-BE49-F238E27FC236}">
                      <a16:creationId xmlns:a16="http://schemas.microsoft.com/office/drawing/2014/main" id="{DD9B8BEA-4A74-43AE-B1B2-AC793E7C4B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1813" y="450835"/>
                  <a:ext cx="618880" cy="562734"/>
                </a:xfrm>
                <a:prstGeom prst="rect">
                  <a:avLst/>
                </a:prstGeom>
              </p:spPr>
            </p:pic>
          </p:grpSp>
        </p:grpSp>
      </p:grpSp>
      <p:sp>
        <p:nvSpPr>
          <p:cNvPr id="54" name="文本占位符 3">
            <a:extLst>
              <a:ext uri="{FF2B5EF4-FFF2-40B4-BE49-F238E27FC236}">
                <a16:creationId xmlns:a16="http://schemas.microsoft.com/office/drawing/2014/main" id="{03A792C3-BF5C-4F0C-B794-8CD4E3F33113}"/>
              </a:ext>
            </a:extLst>
          </p:cNvPr>
          <p:cNvSpPr txBox="1">
            <a:spLocks/>
          </p:cNvSpPr>
          <p:nvPr/>
        </p:nvSpPr>
        <p:spPr>
          <a:xfrm>
            <a:off x="1209422" y="2380196"/>
            <a:ext cx="3008049" cy="366153"/>
          </a:xfrm>
          <a:prstGeom prst="rect">
            <a:avLst/>
          </a:prstGeom>
        </p:spPr>
        <p:txBody>
          <a:bodyPr vert="horz" lIns="91440" tIns="45720" rIns="91440" bIns="45720" rtlCol="0" anchor="ctr">
            <a:noAutofit/>
          </a:bodyPr>
          <a:lstStyle>
            <a:defPPr>
              <a:defRPr lang="zh-H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kumimoji="1"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离散采样</a:t>
            </a:r>
            <a:endParaRPr kumimoji="1"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5" name="文本占位符 3">
            <a:extLst>
              <a:ext uri="{FF2B5EF4-FFF2-40B4-BE49-F238E27FC236}">
                <a16:creationId xmlns:a16="http://schemas.microsoft.com/office/drawing/2014/main" id="{86EC1EA0-129B-486B-9E3B-B2230B5B9183}"/>
              </a:ext>
            </a:extLst>
          </p:cNvPr>
          <p:cNvSpPr txBox="1">
            <a:spLocks/>
          </p:cNvSpPr>
          <p:nvPr/>
        </p:nvSpPr>
        <p:spPr>
          <a:xfrm>
            <a:off x="2356095" y="1799971"/>
            <a:ext cx="1309401" cy="366153"/>
          </a:xfrm>
          <a:prstGeom prst="rect">
            <a:avLst/>
          </a:prstGeom>
        </p:spPr>
        <p:txBody>
          <a:bodyPr vert="horz" lIns="91440" tIns="45720" rIns="91440" bIns="45720" rtlCol="0" anchor="ctr">
            <a:noAutofit/>
          </a:bodyPr>
          <a:lstStyle>
            <a:defPPr>
              <a:defRPr lang="zh-H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模拟信号</a:t>
            </a:r>
            <a:endParaRPr kumimoji="1"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9" name="矩形 78">
            <a:extLst>
              <a:ext uri="{FF2B5EF4-FFF2-40B4-BE49-F238E27FC236}">
                <a16:creationId xmlns:a16="http://schemas.microsoft.com/office/drawing/2014/main" id="{6248E2EE-C5E8-4BAD-BF65-BDD436D698EC}"/>
              </a:ext>
            </a:extLst>
          </p:cNvPr>
          <p:cNvSpPr/>
          <p:nvPr/>
        </p:nvSpPr>
        <p:spPr>
          <a:xfrm rot="2701652">
            <a:off x="2200522" y="1929089"/>
            <a:ext cx="128881" cy="128881"/>
          </a:xfrm>
          <a:prstGeom prst="rect">
            <a:avLst/>
          </a:prstGeom>
          <a:solidFill>
            <a:srgbClr val="083F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596A1A14-D6D0-4733-8822-7B3B3FEF8E33}"/>
              </a:ext>
            </a:extLst>
          </p:cNvPr>
          <p:cNvSpPr/>
          <p:nvPr/>
        </p:nvSpPr>
        <p:spPr>
          <a:xfrm rot="2701652">
            <a:off x="4244163" y="2498831"/>
            <a:ext cx="128881" cy="128881"/>
          </a:xfrm>
          <a:prstGeom prst="rect">
            <a:avLst/>
          </a:prstGeom>
          <a:solidFill>
            <a:srgbClr val="083F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t="34717" r="76143" b="43644"/>
          <a:stretch/>
        </p:blipFill>
        <p:spPr>
          <a:xfrm>
            <a:off x="476713" y="1874122"/>
            <a:ext cx="1625950" cy="1150374"/>
          </a:xfrm>
          <a:prstGeom prst="rect">
            <a:avLst/>
          </a:prstGeom>
        </p:spPr>
      </p:pic>
      <p:pic>
        <p:nvPicPr>
          <p:cNvPr id="1026" name="Picture 2" descr="Digitized Sound"/>
          <p:cNvPicPr>
            <a:picLocks noChangeAspect="1" noChangeArrowheads="1"/>
          </p:cNvPicPr>
          <p:nvPr/>
        </p:nvPicPr>
        <p:blipFill rotWithShape="1">
          <a:blip r:embed="rId5">
            <a:extLst>
              <a:ext uri="{28A0092B-C50C-407E-A947-70E740481C1C}">
                <a14:useLocalDpi xmlns:a14="http://schemas.microsoft.com/office/drawing/2010/main" val="0"/>
              </a:ext>
            </a:extLst>
          </a:blip>
          <a:srcRect t="5610"/>
          <a:stretch/>
        </p:blipFill>
        <p:spPr bwMode="auto">
          <a:xfrm>
            <a:off x="4593553" y="1348000"/>
            <a:ext cx="2786638" cy="1949811"/>
          </a:xfrm>
          <a:prstGeom prst="rect">
            <a:avLst/>
          </a:prstGeom>
          <a:noFill/>
          <a:extLst>
            <a:ext uri="{909E8E84-426E-40DD-AFC4-6F175D3DCCD1}">
              <a14:hiddenFill xmlns:a14="http://schemas.microsoft.com/office/drawing/2010/main">
                <a:solidFill>
                  <a:srgbClr val="FFFFFF"/>
                </a:solidFill>
              </a14:hiddenFill>
            </a:ext>
          </a:extLst>
        </p:spPr>
      </p:pic>
      <p:sp>
        <p:nvSpPr>
          <p:cNvPr id="86" name="文本占位符 3">
            <a:extLst>
              <a:ext uri="{FF2B5EF4-FFF2-40B4-BE49-F238E27FC236}">
                <a16:creationId xmlns:a16="http://schemas.microsoft.com/office/drawing/2014/main" id="{86EC1EA0-129B-486B-9E3B-B2230B5B9183}"/>
              </a:ext>
            </a:extLst>
          </p:cNvPr>
          <p:cNvSpPr txBox="1">
            <a:spLocks/>
          </p:cNvSpPr>
          <p:nvPr/>
        </p:nvSpPr>
        <p:spPr>
          <a:xfrm>
            <a:off x="7938537" y="1719319"/>
            <a:ext cx="2391371" cy="366153"/>
          </a:xfrm>
          <a:prstGeom prst="rect">
            <a:avLst/>
          </a:prstGeom>
        </p:spPr>
        <p:txBody>
          <a:bodyPr vert="horz" lIns="91440" tIns="45720" rIns="91440" bIns="45720" rtlCol="0" anchor="ctr">
            <a:noAutofit/>
          </a:bodyPr>
          <a:lstStyle>
            <a:defPPr>
              <a:defRPr lang="zh-H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波形图</a:t>
            </a:r>
            <a:endParaRPr kumimoji="1"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6" name="矩形 95">
            <a:extLst>
              <a:ext uri="{FF2B5EF4-FFF2-40B4-BE49-F238E27FC236}">
                <a16:creationId xmlns:a16="http://schemas.microsoft.com/office/drawing/2014/main" id="{6248E2EE-C5E8-4BAD-BF65-BDD436D698EC}"/>
              </a:ext>
            </a:extLst>
          </p:cNvPr>
          <p:cNvSpPr/>
          <p:nvPr/>
        </p:nvSpPr>
        <p:spPr>
          <a:xfrm rot="2701652">
            <a:off x="7782965" y="1848437"/>
            <a:ext cx="128881" cy="128881"/>
          </a:xfrm>
          <a:prstGeom prst="rect">
            <a:avLst/>
          </a:prstGeom>
          <a:solidFill>
            <a:srgbClr val="083F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6"/>
          <a:srcRect l="34998"/>
          <a:stretch/>
        </p:blipFill>
        <p:spPr>
          <a:xfrm>
            <a:off x="8935999" y="1821744"/>
            <a:ext cx="2984269" cy="1028700"/>
          </a:xfrm>
          <a:prstGeom prst="rect">
            <a:avLst/>
          </a:prstGeom>
        </p:spPr>
      </p:pic>
      <p:sp>
        <p:nvSpPr>
          <p:cNvPr id="15" name="AutoShape 8" descr="Gromit's Cabin: MF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71" name="组合 70"/>
          <p:cNvGrpSpPr/>
          <p:nvPr/>
        </p:nvGrpSpPr>
        <p:grpSpPr>
          <a:xfrm>
            <a:off x="341679" y="3821992"/>
            <a:ext cx="10945103" cy="2470107"/>
            <a:chOff x="1524000" y="2083764"/>
            <a:chExt cx="10945103" cy="3610924"/>
          </a:xfrm>
        </p:grpSpPr>
        <p:pic>
          <p:nvPicPr>
            <p:cNvPr id="72" name="Picture 1026" descr="D:\carp\la.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2083764"/>
              <a:ext cx="5457825" cy="6762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73" name="Group 1027"/>
            <p:cNvGrpSpPr>
              <a:grpSpLocks/>
            </p:cNvGrpSpPr>
            <p:nvPr/>
          </p:nvGrpSpPr>
          <p:grpSpPr bwMode="auto">
            <a:xfrm>
              <a:off x="1524000" y="3155950"/>
              <a:ext cx="1676400" cy="2057400"/>
              <a:chOff x="816" y="2640"/>
              <a:chExt cx="1056" cy="672"/>
            </a:xfrm>
            <a:effectLst/>
          </p:grpSpPr>
          <p:grpSp>
            <p:nvGrpSpPr>
              <p:cNvPr id="103" name="Group 1028"/>
              <p:cNvGrpSpPr>
                <a:grpSpLocks/>
              </p:cNvGrpSpPr>
              <p:nvPr/>
            </p:nvGrpSpPr>
            <p:grpSpPr bwMode="auto">
              <a:xfrm>
                <a:off x="816" y="2640"/>
                <a:ext cx="1056" cy="144"/>
                <a:chOff x="960" y="2640"/>
                <a:chExt cx="624" cy="144"/>
              </a:xfrm>
            </p:grpSpPr>
            <p:sp>
              <p:nvSpPr>
                <p:cNvPr id="105" name="Line 1029"/>
                <p:cNvSpPr>
                  <a:spLocks noChangeShapeType="1"/>
                </p:cNvSpPr>
                <p:nvPr/>
              </p:nvSpPr>
              <p:spPr bwMode="auto">
                <a:xfrm>
                  <a:off x="960" y="2640"/>
                  <a:ext cx="0" cy="144"/>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Line 1030"/>
                <p:cNvSpPr>
                  <a:spLocks noChangeShapeType="1"/>
                </p:cNvSpPr>
                <p:nvPr/>
              </p:nvSpPr>
              <p:spPr bwMode="auto">
                <a:xfrm>
                  <a:off x="960" y="2784"/>
                  <a:ext cx="624"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 name="Line 1031"/>
                <p:cNvSpPr>
                  <a:spLocks noChangeShapeType="1"/>
                </p:cNvSpPr>
                <p:nvPr/>
              </p:nvSpPr>
              <p:spPr bwMode="auto">
                <a:xfrm>
                  <a:off x="1584" y="2640"/>
                  <a:ext cx="0" cy="144"/>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4" name="Line 1032"/>
              <p:cNvSpPr>
                <a:spLocks noChangeShapeType="1"/>
              </p:cNvSpPr>
              <p:nvPr/>
            </p:nvSpPr>
            <p:spPr bwMode="auto">
              <a:xfrm>
                <a:off x="1344" y="2784"/>
                <a:ext cx="0" cy="528"/>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4" name="Text Box 1033"/>
            <p:cNvSpPr txBox="1">
              <a:spLocks noChangeArrowheads="1"/>
            </p:cNvSpPr>
            <p:nvPr/>
          </p:nvSpPr>
          <p:spPr bwMode="auto">
            <a:xfrm>
              <a:off x="1892300" y="3276600"/>
              <a:ext cx="8064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sz="1800">
                  <a:latin typeface="Arial" panose="020B0604020202020204" pitchFamily="34" charset="0"/>
                </a:rPr>
                <a:t>25 ms</a:t>
              </a:r>
              <a:endParaRPr lang="en-US" altLang="en-US">
                <a:latin typeface="Arial" panose="020B0604020202020204" pitchFamily="34" charset="0"/>
              </a:endParaRPr>
            </a:p>
          </p:txBody>
        </p:sp>
        <p:grpSp>
          <p:nvGrpSpPr>
            <p:cNvPr id="75" name="Group 1034"/>
            <p:cNvGrpSpPr>
              <a:grpSpLocks/>
            </p:cNvGrpSpPr>
            <p:nvPr/>
          </p:nvGrpSpPr>
          <p:grpSpPr bwMode="auto">
            <a:xfrm>
              <a:off x="2133600" y="3689350"/>
              <a:ext cx="1676400" cy="1524000"/>
              <a:chOff x="816" y="2640"/>
              <a:chExt cx="1056" cy="672"/>
            </a:xfrm>
            <a:effectLst/>
          </p:grpSpPr>
          <p:grpSp>
            <p:nvGrpSpPr>
              <p:cNvPr id="92" name="Group 1035"/>
              <p:cNvGrpSpPr>
                <a:grpSpLocks/>
              </p:cNvGrpSpPr>
              <p:nvPr/>
            </p:nvGrpSpPr>
            <p:grpSpPr bwMode="auto">
              <a:xfrm>
                <a:off x="816" y="2640"/>
                <a:ext cx="1056" cy="144"/>
                <a:chOff x="960" y="2640"/>
                <a:chExt cx="624" cy="144"/>
              </a:xfrm>
            </p:grpSpPr>
            <p:sp>
              <p:nvSpPr>
                <p:cNvPr id="98" name="Line 1036"/>
                <p:cNvSpPr>
                  <a:spLocks noChangeShapeType="1"/>
                </p:cNvSpPr>
                <p:nvPr/>
              </p:nvSpPr>
              <p:spPr bwMode="auto">
                <a:xfrm>
                  <a:off x="960" y="2640"/>
                  <a:ext cx="0" cy="144"/>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 name="Line 1037"/>
                <p:cNvSpPr>
                  <a:spLocks noChangeShapeType="1"/>
                </p:cNvSpPr>
                <p:nvPr/>
              </p:nvSpPr>
              <p:spPr bwMode="auto">
                <a:xfrm>
                  <a:off x="960" y="2784"/>
                  <a:ext cx="624"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 name="Line 1038"/>
                <p:cNvSpPr>
                  <a:spLocks noChangeShapeType="1"/>
                </p:cNvSpPr>
                <p:nvPr/>
              </p:nvSpPr>
              <p:spPr bwMode="auto">
                <a:xfrm>
                  <a:off x="1584" y="2640"/>
                  <a:ext cx="0" cy="144"/>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4" name="Line 1039"/>
              <p:cNvSpPr>
                <a:spLocks noChangeShapeType="1"/>
              </p:cNvSpPr>
              <p:nvPr/>
            </p:nvSpPr>
            <p:spPr bwMode="auto">
              <a:xfrm>
                <a:off x="1344" y="2784"/>
                <a:ext cx="0" cy="528"/>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6" name="Group 1040"/>
            <p:cNvGrpSpPr>
              <a:grpSpLocks/>
            </p:cNvGrpSpPr>
            <p:nvPr/>
          </p:nvGrpSpPr>
          <p:grpSpPr bwMode="auto">
            <a:xfrm>
              <a:off x="2743200" y="4146550"/>
              <a:ext cx="1676400" cy="1066800"/>
              <a:chOff x="816" y="2640"/>
              <a:chExt cx="1056" cy="672"/>
            </a:xfrm>
            <a:effectLst/>
          </p:grpSpPr>
          <p:grpSp>
            <p:nvGrpSpPr>
              <p:cNvPr id="83" name="Group 1041"/>
              <p:cNvGrpSpPr>
                <a:grpSpLocks/>
              </p:cNvGrpSpPr>
              <p:nvPr/>
            </p:nvGrpSpPr>
            <p:grpSpPr bwMode="auto">
              <a:xfrm>
                <a:off x="816" y="2640"/>
                <a:ext cx="1056" cy="144"/>
                <a:chOff x="960" y="2640"/>
                <a:chExt cx="624" cy="144"/>
              </a:xfrm>
            </p:grpSpPr>
            <p:sp>
              <p:nvSpPr>
                <p:cNvPr id="85" name="Line 1042"/>
                <p:cNvSpPr>
                  <a:spLocks noChangeShapeType="1"/>
                </p:cNvSpPr>
                <p:nvPr/>
              </p:nvSpPr>
              <p:spPr bwMode="auto">
                <a:xfrm>
                  <a:off x="960" y="2640"/>
                  <a:ext cx="0" cy="144"/>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 name="Line 1043"/>
                <p:cNvSpPr>
                  <a:spLocks noChangeShapeType="1"/>
                </p:cNvSpPr>
                <p:nvPr/>
              </p:nvSpPr>
              <p:spPr bwMode="auto">
                <a:xfrm>
                  <a:off x="960" y="2784"/>
                  <a:ext cx="624"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 name="Line 1044"/>
                <p:cNvSpPr>
                  <a:spLocks noChangeShapeType="1"/>
                </p:cNvSpPr>
                <p:nvPr/>
              </p:nvSpPr>
              <p:spPr bwMode="auto">
                <a:xfrm>
                  <a:off x="1584" y="2640"/>
                  <a:ext cx="0" cy="144"/>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4" name="Line 1045"/>
              <p:cNvSpPr>
                <a:spLocks noChangeShapeType="1"/>
              </p:cNvSpPr>
              <p:nvPr/>
            </p:nvSpPr>
            <p:spPr bwMode="auto">
              <a:xfrm>
                <a:off x="1344" y="2784"/>
                <a:ext cx="0" cy="528"/>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7" name="Text Box 1046"/>
            <p:cNvSpPr txBox="1">
              <a:spLocks noChangeArrowheads="1"/>
            </p:cNvSpPr>
            <p:nvPr/>
          </p:nvSpPr>
          <p:spPr bwMode="auto">
            <a:xfrm>
              <a:off x="2286000" y="4756150"/>
              <a:ext cx="7429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sz="1800">
                  <a:latin typeface="Arial" panose="020B0604020202020204" pitchFamily="34" charset="0"/>
                </a:rPr>
                <a:t>10ms</a:t>
              </a:r>
              <a:endParaRPr lang="en-US" altLang="en-US">
                <a:latin typeface="Arial" panose="020B0604020202020204" pitchFamily="34" charset="0"/>
              </a:endParaRPr>
            </a:p>
          </p:txBody>
        </p:sp>
        <p:sp>
          <p:nvSpPr>
            <p:cNvPr id="78" name="Text Box 1047"/>
            <p:cNvSpPr txBox="1">
              <a:spLocks noChangeArrowheads="1"/>
            </p:cNvSpPr>
            <p:nvPr/>
          </p:nvSpPr>
          <p:spPr bwMode="auto">
            <a:xfrm>
              <a:off x="4859338" y="3870325"/>
              <a:ext cx="8191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sz="3600" b="1">
                  <a:latin typeface="Arial" panose="020B0604020202020204" pitchFamily="34" charset="0"/>
                </a:rPr>
                <a:t>. . .</a:t>
              </a:r>
              <a:endParaRPr lang="en-US" altLang="en-US">
                <a:latin typeface="Arial" panose="020B0604020202020204" pitchFamily="34" charset="0"/>
              </a:endParaRPr>
            </a:p>
          </p:txBody>
        </p:sp>
        <p:sp>
          <p:nvSpPr>
            <p:cNvPr id="81" name="Text Box 1048"/>
            <p:cNvSpPr txBox="1">
              <a:spLocks noChangeArrowheads="1"/>
            </p:cNvSpPr>
            <p:nvPr/>
          </p:nvSpPr>
          <p:spPr bwMode="auto">
            <a:xfrm>
              <a:off x="2170112" y="5325356"/>
              <a:ext cx="199548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spcBef>
                  <a:spcPct val="50000"/>
                </a:spcBef>
              </a:pPr>
              <a:r>
                <a:rPr lang="en-US" altLang="en-US" b="1" dirty="0">
                  <a:latin typeface="Arial" panose="020B0604020202020204" pitchFamily="34" charset="0"/>
                </a:rPr>
                <a:t>a</a:t>
              </a:r>
              <a:r>
                <a:rPr lang="en-US" altLang="en-US" baseline="-25000" dirty="0">
                  <a:latin typeface="Arial" panose="020B0604020202020204" pitchFamily="34" charset="0"/>
                </a:rPr>
                <a:t>1     </a:t>
              </a:r>
              <a:r>
                <a:rPr lang="en-US" altLang="en-US" baseline="-25000" dirty="0" smtClean="0">
                  <a:latin typeface="Arial" panose="020B0604020202020204" pitchFamily="34" charset="0"/>
                </a:rPr>
                <a:t>     </a:t>
              </a:r>
              <a:r>
                <a:rPr lang="en-US" altLang="en-US" b="1" dirty="0">
                  <a:latin typeface="Arial" panose="020B0604020202020204" pitchFamily="34" charset="0"/>
                </a:rPr>
                <a:t>a</a:t>
              </a:r>
              <a:r>
                <a:rPr lang="en-US" altLang="en-US" baseline="-25000" dirty="0">
                  <a:latin typeface="Arial" panose="020B0604020202020204" pitchFamily="34" charset="0"/>
                </a:rPr>
                <a:t>2     </a:t>
              </a:r>
              <a:r>
                <a:rPr lang="en-US" altLang="en-US" baseline="-25000" dirty="0" smtClean="0">
                  <a:latin typeface="Arial" panose="020B0604020202020204" pitchFamily="34" charset="0"/>
                </a:rPr>
                <a:t>     </a:t>
              </a:r>
              <a:r>
                <a:rPr lang="en-US" altLang="en-US" b="1" dirty="0">
                  <a:latin typeface="Arial" panose="020B0604020202020204" pitchFamily="34" charset="0"/>
                </a:rPr>
                <a:t>a</a:t>
              </a:r>
              <a:r>
                <a:rPr lang="en-US" altLang="en-US" baseline="-25000" dirty="0">
                  <a:latin typeface="Arial" panose="020B0604020202020204" pitchFamily="34" charset="0"/>
                </a:rPr>
                <a:t>3</a:t>
              </a:r>
            </a:p>
          </p:txBody>
        </p:sp>
        <p:sp>
          <p:nvSpPr>
            <p:cNvPr id="82" name="Rectangle 1049"/>
            <p:cNvSpPr>
              <a:spLocks noChangeArrowheads="1"/>
            </p:cNvSpPr>
            <p:nvPr/>
          </p:nvSpPr>
          <p:spPr bwMode="auto">
            <a:xfrm>
              <a:off x="8608303" y="3872540"/>
              <a:ext cx="38608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dirty="0">
                  <a:latin typeface="Arial" panose="020B0604020202020204" pitchFamily="34" charset="0"/>
                </a:rPr>
                <a:t>Result:</a:t>
              </a:r>
            </a:p>
            <a:p>
              <a:r>
                <a:rPr lang="en-US" altLang="en-US" b="1" dirty="0">
                  <a:latin typeface="Arial" panose="020B0604020202020204" pitchFamily="34" charset="0"/>
                </a:rPr>
                <a:t>Acoustic Feature Vectors</a:t>
              </a:r>
              <a:endParaRPr lang="en-US" altLang="en-US" dirty="0">
                <a:latin typeface="Arial" panose="020B0604020202020204" pitchFamily="34" charset="0"/>
              </a:endParaRPr>
            </a:p>
          </p:txBody>
        </p:sp>
      </p:grpSp>
      <p:pic>
        <p:nvPicPr>
          <p:cNvPr id="108" name="Picture 2" descr="preview"/>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0" y="5743392"/>
            <a:ext cx="9144000" cy="577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942440"/>
      </p:ext>
    </p:extLst>
  </p:cSld>
  <p:clrMapOvr>
    <a:masterClrMapping/>
  </p:clrMapOvr>
  <p:transition>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C6F6F50-E738-4CF4-9CCA-3CB7339C6735}"/>
              </a:ext>
            </a:extLst>
          </p:cNvPr>
          <p:cNvGrpSpPr/>
          <p:nvPr/>
        </p:nvGrpSpPr>
        <p:grpSpPr>
          <a:xfrm>
            <a:off x="507953" y="1317039"/>
            <a:ext cx="4462045" cy="369332"/>
            <a:chOff x="579365" y="4315943"/>
            <a:chExt cx="4462045" cy="369332"/>
          </a:xfrm>
        </p:grpSpPr>
        <p:grpSp>
          <p:nvGrpSpPr>
            <p:cNvPr id="46" name="Group 18">
              <a:extLst>
                <a:ext uri="{FF2B5EF4-FFF2-40B4-BE49-F238E27FC236}">
                  <a16:creationId xmlns:a16="http://schemas.microsoft.com/office/drawing/2014/main" id="{E884DEB5-C502-44F4-8F55-465457AFB42C}"/>
                </a:ext>
              </a:extLst>
            </p:cNvPr>
            <p:cNvGrpSpPr/>
            <p:nvPr/>
          </p:nvGrpSpPr>
          <p:grpSpPr>
            <a:xfrm>
              <a:off x="579365" y="4416855"/>
              <a:ext cx="497616" cy="151217"/>
              <a:chOff x="1734707" y="3674277"/>
              <a:chExt cx="1261578" cy="383373"/>
            </a:xfrm>
          </p:grpSpPr>
          <p:sp>
            <p:nvSpPr>
              <p:cNvPr id="47" name="Arc 19">
                <a:extLst>
                  <a:ext uri="{FF2B5EF4-FFF2-40B4-BE49-F238E27FC236}">
                    <a16:creationId xmlns:a16="http://schemas.microsoft.com/office/drawing/2014/main" id="{734A5E80-4B54-4C19-9846-48462F763B2D}"/>
                  </a:ext>
                </a:extLst>
              </p:cNvPr>
              <p:cNvSpPr/>
              <p:nvPr/>
            </p:nvSpPr>
            <p:spPr>
              <a:xfrm>
                <a:off x="2612913" y="3674277"/>
                <a:ext cx="383372" cy="383373"/>
              </a:xfrm>
              <a:prstGeom prst="arc">
                <a:avLst>
                  <a:gd name="adj1" fmla="val 16200000"/>
                  <a:gd name="adj2" fmla="val 5435974"/>
                </a:avLst>
              </a:prstGeom>
              <a:ln w="31750" cap="rnd">
                <a:solidFill>
                  <a:schemeClr val="accent1">
                    <a:lumMod val="50000"/>
                    <a:alpha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48" name="Arc 20">
                <a:extLst>
                  <a:ext uri="{FF2B5EF4-FFF2-40B4-BE49-F238E27FC236}">
                    <a16:creationId xmlns:a16="http://schemas.microsoft.com/office/drawing/2014/main" id="{2A54CA9C-06DA-4EDD-A53B-DC04BD5FCD83}"/>
                  </a:ext>
                </a:extLst>
              </p:cNvPr>
              <p:cNvSpPr/>
              <p:nvPr/>
            </p:nvSpPr>
            <p:spPr>
              <a:xfrm>
                <a:off x="2173812" y="3674277"/>
                <a:ext cx="383372" cy="383373"/>
              </a:xfrm>
              <a:prstGeom prst="arc">
                <a:avLst>
                  <a:gd name="adj1" fmla="val 16200000"/>
                  <a:gd name="adj2" fmla="val 5435974"/>
                </a:avLst>
              </a:prstGeom>
              <a:ln w="31750" cap="rnd">
                <a:solidFill>
                  <a:schemeClr val="accent1">
                    <a:lumMod val="50000"/>
                    <a:alpha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sp>
            <p:nvSpPr>
              <p:cNvPr id="49" name="Arc 21">
                <a:extLst>
                  <a:ext uri="{FF2B5EF4-FFF2-40B4-BE49-F238E27FC236}">
                    <a16:creationId xmlns:a16="http://schemas.microsoft.com/office/drawing/2014/main" id="{3F0A4362-9988-4069-B84F-B27D9BDE7CE1}"/>
                  </a:ext>
                </a:extLst>
              </p:cNvPr>
              <p:cNvSpPr/>
              <p:nvPr/>
            </p:nvSpPr>
            <p:spPr>
              <a:xfrm>
                <a:off x="1734707" y="3674277"/>
                <a:ext cx="383372" cy="383373"/>
              </a:xfrm>
              <a:prstGeom prst="arc">
                <a:avLst>
                  <a:gd name="adj1" fmla="val 16200000"/>
                  <a:gd name="adj2" fmla="val 5435974"/>
                </a:avLst>
              </a:prstGeom>
              <a:ln w="3175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grpSp>
        <p:sp>
          <p:nvSpPr>
            <p:cNvPr id="50" name="文本框 49">
              <a:extLst>
                <a:ext uri="{FF2B5EF4-FFF2-40B4-BE49-F238E27FC236}">
                  <a16:creationId xmlns:a16="http://schemas.microsoft.com/office/drawing/2014/main" id="{9F13BD29-E982-4877-ABA6-7F2586DC965B}"/>
                </a:ext>
              </a:extLst>
            </p:cNvPr>
            <p:cNvSpPr txBox="1"/>
            <p:nvPr/>
          </p:nvSpPr>
          <p:spPr>
            <a:xfrm>
              <a:off x="1210805" y="4315943"/>
              <a:ext cx="3830605" cy="369332"/>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语音特征：</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MFCC</a:t>
              </a: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（梅尔倒谱系数）</a:t>
              </a:r>
              <a:endParaRPr lang="zh-HK"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97" name="组合 96">
            <a:extLst>
              <a:ext uri="{FF2B5EF4-FFF2-40B4-BE49-F238E27FC236}">
                <a16:creationId xmlns:a16="http://schemas.microsoft.com/office/drawing/2014/main" id="{0268AAEF-5F8F-4C0B-966F-88A8000D0821}"/>
              </a:ext>
            </a:extLst>
          </p:cNvPr>
          <p:cNvGrpSpPr/>
          <p:nvPr/>
        </p:nvGrpSpPr>
        <p:grpSpPr>
          <a:xfrm>
            <a:off x="341679" y="202796"/>
            <a:ext cx="11718227" cy="797795"/>
            <a:chOff x="-1156921" y="761596"/>
            <a:chExt cx="11718227" cy="797795"/>
          </a:xfrm>
        </p:grpSpPr>
        <p:sp>
          <p:nvSpPr>
            <p:cNvPr id="39" name="矩形 38">
              <a:extLst>
                <a:ext uri="{FF2B5EF4-FFF2-40B4-BE49-F238E27FC236}">
                  <a16:creationId xmlns:a16="http://schemas.microsoft.com/office/drawing/2014/main" id="{F2A7EA18-39A8-4DD4-BBEA-E83149CB821E}"/>
                </a:ext>
              </a:extLst>
            </p:cNvPr>
            <p:cNvSpPr/>
            <p:nvPr/>
          </p:nvSpPr>
          <p:spPr>
            <a:xfrm>
              <a:off x="-853568" y="974616"/>
              <a:ext cx="2753025" cy="584775"/>
            </a:xfrm>
            <a:prstGeom prst="rect">
              <a:avLst/>
            </a:prstGeom>
          </p:spPr>
          <p:txBody>
            <a:bodyPr wrap="square">
              <a:spAutoFit/>
            </a:bodyPr>
            <a:lstStyle/>
            <a:p>
              <a:r>
                <a:rPr lang="zh-CN" altLang="en-US" sz="3200" b="1" dirty="0" smtClean="0">
                  <a:solidFill>
                    <a:schemeClr val="accent1">
                      <a:lumMod val="75000"/>
                    </a:schemeClr>
                  </a:solidFill>
                  <a:latin typeface="微软雅黑"/>
                  <a:ea typeface="微软雅黑"/>
                </a:rPr>
                <a:t>看见声音</a:t>
              </a:r>
              <a:endParaRPr lang="zh-CN" altLang="en-US" sz="3600" b="1" dirty="0">
                <a:solidFill>
                  <a:schemeClr val="accent1">
                    <a:lumMod val="75000"/>
                  </a:schemeClr>
                </a:solidFill>
                <a:latin typeface="微软雅黑"/>
                <a:ea typeface="微软雅黑"/>
              </a:endParaRPr>
            </a:p>
          </p:txBody>
        </p:sp>
        <p:sp>
          <p:nvSpPr>
            <p:cNvPr id="5" name="半闭框 4">
              <a:extLst>
                <a:ext uri="{FF2B5EF4-FFF2-40B4-BE49-F238E27FC236}">
                  <a16:creationId xmlns:a16="http://schemas.microsoft.com/office/drawing/2014/main" id="{94AE8FCB-8E1A-4075-9238-E29E0748F14E}"/>
                </a:ext>
              </a:extLst>
            </p:cNvPr>
            <p:cNvSpPr/>
            <p:nvPr/>
          </p:nvSpPr>
          <p:spPr>
            <a:xfrm>
              <a:off x="-1156921" y="761596"/>
              <a:ext cx="1217337" cy="764055"/>
            </a:xfrm>
            <a:prstGeom prst="halfFrame">
              <a:avLst>
                <a:gd name="adj1" fmla="val 13473"/>
                <a:gd name="adj2" fmla="val 120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0" name="组合 59">
              <a:extLst>
                <a:ext uri="{FF2B5EF4-FFF2-40B4-BE49-F238E27FC236}">
                  <a16:creationId xmlns:a16="http://schemas.microsoft.com/office/drawing/2014/main" id="{6D16FAD1-DF92-4348-AA09-949CC9B296E1}"/>
                </a:ext>
              </a:extLst>
            </p:cNvPr>
            <p:cNvGrpSpPr/>
            <p:nvPr/>
          </p:nvGrpSpPr>
          <p:grpSpPr>
            <a:xfrm>
              <a:off x="8694314" y="845249"/>
              <a:ext cx="1866992" cy="457021"/>
              <a:chOff x="8301813" y="450835"/>
              <a:chExt cx="2456035" cy="601216"/>
            </a:xfrm>
          </p:grpSpPr>
          <p:sp>
            <p:nvSpPr>
              <p:cNvPr id="61" name="椭圆 60">
                <a:extLst>
                  <a:ext uri="{FF2B5EF4-FFF2-40B4-BE49-F238E27FC236}">
                    <a16:creationId xmlns:a16="http://schemas.microsoft.com/office/drawing/2014/main" id="{FEC536A2-BD34-4748-86CD-768998247C1D}"/>
                  </a:ext>
                </a:extLst>
              </p:cNvPr>
              <p:cNvSpPr/>
              <p:nvPr/>
            </p:nvSpPr>
            <p:spPr>
              <a:xfrm>
                <a:off x="8313338" y="456236"/>
                <a:ext cx="595817" cy="595815"/>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400" b="1" dirty="0">
                  <a:latin typeface="微软雅黑" panose="020B0503020204020204" pitchFamily="34" charset="-122"/>
                  <a:ea typeface="微软雅黑" panose="020B0503020204020204" pitchFamily="34" charset="-122"/>
                </a:endParaRPr>
              </a:p>
            </p:txBody>
          </p:sp>
          <p:grpSp>
            <p:nvGrpSpPr>
              <p:cNvPr id="62" name="组合 61">
                <a:extLst>
                  <a:ext uri="{FF2B5EF4-FFF2-40B4-BE49-F238E27FC236}">
                    <a16:creationId xmlns:a16="http://schemas.microsoft.com/office/drawing/2014/main" id="{90D7CC6D-EDEB-44F2-8924-BA5BD3AEAF5B}"/>
                  </a:ext>
                </a:extLst>
              </p:cNvPr>
              <p:cNvGrpSpPr/>
              <p:nvPr/>
            </p:nvGrpSpPr>
            <p:grpSpPr>
              <a:xfrm>
                <a:off x="8301813" y="450835"/>
                <a:ext cx="2456035" cy="562737"/>
                <a:chOff x="8301813" y="450835"/>
                <a:chExt cx="2456035" cy="562737"/>
              </a:xfrm>
            </p:grpSpPr>
            <p:sp>
              <p:nvSpPr>
                <p:cNvPr id="63" name="文本框 62">
                  <a:extLst>
                    <a:ext uri="{FF2B5EF4-FFF2-40B4-BE49-F238E27FC236}">
                      <a16:creationId xmlns:a16="http://schemas.microsoft.com/office/drawing/2014/main" id="{7D0026B7-8967-4927-B6F1-C9DDCA4BB646}"/>
                    </a:ext>
                  </a:extLst>
                </p:cNvPr>
                <p:cNvSpPr txBox="1"/>
                <p:nvPr/>
              </p:nvSpPr>
              <p:spPr>
                <a:xfrm>
                  <a:off x="8982464" y="568201"/>
                  <a:ext cx="1775384" cy="445371"/>
                </a:xfrm>
                <a:prstGeom prst="rect">
                  <a:avLst/>
                </a:prstGeom>
                <a:noFill/>
              </p:spPr>
              <p:txBody>
                <a:bodyPr wrap="square" rtlCol="0">
                  <a:spAutoFit/>
                </a:bodyPr>
                <a:lstStyle/>
                <a:p>
                  <a:r>
                    <a:rPr lang="zh-CN" altLang="en-US" sz="1600" b="1" spc="300" dirty="0">
                      <a:solidFill>
                        <a:srgbClr val="0174AB"/>
                      </a:solidFill>
                      <a:latin typeface="微软雅黑" panose="020B0503020204020204" pitchFamily="34" charset="-122"/>
                      <a:ea typeface="微软雅黑" panose="020B0503020204020204" pitchFamily="34" charset="-122"/>
                    </a:rPr>
                    <a:t>同济大学</a:t>
                  </a:r>
                  <a:endParaRPr lang="zh-HK" altLang="en-US" sz="1600" b="1" spc="300" dirty="0">
                    <a:solidFill>
                      <a:srgbClr val="0174AB"/>
                    </a:solidFill>
                    <a:latin typeface="微软雅黑" panose="020B0503020204020204" pitchFamily="34" charset="-122"/>
                    <a:ea typeface="微软雅黑" panose="020B0503020204020204" pitchFamily="34" charset="-122"/>
                  </a:endParaRPr>
                </a:p>
              </p:txBody>
            </p:sp>
            <p:pic>
              <p:nvPicPr>
                <p:cNvPr id="64" name="图片 63">
                  <a:extLst>
                    <a:ext uri="{FF2B5EF4-FFF2-40B4-BE49-F238E27FC236}">
                      <a16:creationId xmlns:a16="http://schemas.microsoft.com/office/drawing/2014/main" id="{DD9B8BEA-4A74-43AE-B1B2-AC793E7C4B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1813" y="450835"/>
                  <a:ext cx="618880" cy="562734"/>
                </a:xfrm>
                <a:prstGeom prst="rect">
                  <a:avLst/>
                </a:prstGeom>
              </p:spPr>
            </p:pic>
          </p:grpSp>
        </p:grpSp>
      </p:grpSp>
      <p:sp>
        <p:nvSpPr>
          <p:cNvPr id="15" name="AutoShape 8" descr="Gromit's Cabin: MF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56" name="组合 55">
            <a:extLst>
              <a:ext uri="{FF2B5EF4-FFF2-40B4-BE49-F238E27FC236}">
                <a16:creationId xmlns:a16="http://schemas.microsoft.com/office/drawing/2014/main" id="{BF2E677B-5676-483C-98C4-21FBE6A7A766}"/>
              </a:ext>
            </a:extLst>
          </p:cNvPr>
          <p:cNvGrpSpPr/>
          <p:nvPr/>
        </p:nvGrpSpPr>
        <p:grpSpPr>
          <a:xfrm>
            <a:off x="454313" y="1872021"/>
            <a:ext cx="11349277" cy="2328322"/>
            <a:chOff x="2452736" y="1821958"/>
            <a:chExt cx="11349277" cy="2328322"/>
          </a:xfrm>
        </p:grpSpPr>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E062D1E9-A38A-4C59-A21F-DEC0A4185428}"/>
                    </a:ext>
                  </a:extLst>
                </p:cNvPr>
                <p:cNvSpPr/>
                <p:nvPr/>
              </p:nvSpPr>
              <p:spPr>
                <a:xfrm>
                  <a:off x="2452736" y="1829077"/>
                  <a:ext cx="2110874" cy="468330"/>
                </a:xfrm>
                <a:prstGeom prst="rect">
                  <a:avLst/>
                </a:prstGeom>
                <a:solidFill>
                  <a:schemeClr val="accent5">
                    <a:lumMod val="75000"/>
                  </a:schemeClr>
                </a:solidFill>
                <a:ln>
                  <a:solidFill>
                    <a:srgbClr val="00B0F0"/>
                  </a:solid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t>预处理后的时域信号 </a:t>
                  </a:r>
                  <a14:m>
                    <m:oMath xmlns:m="http://schemas.openxmlformats.org/officeDocument/2006/math">
                      <m:r>
                        <a:rPr lang="en-US" altLang="zh-CN" sz="1200" b="1" i="1" dirty="0" smtClean="0">
                          <a:latin typeface="Cambria Math" panose="02040503050406030204" pitchFamily="18" charset="0"/>
                          <a:cs typeface="Times New Roman" panose="02020603050405020304" pitchFamily="18" charset="0"/>
                        </a:rPr>
                        <m:t>𝒙</m:t>
                      </m:r>
                      <m:r>
                        <a:rPr lang="en-US" altLang="zh-CN" sz="1200" b="1" i="1" dirty="0" smtClean="0">
                          <a:latin typeface="Cambria Math" panose="02040503050406030204" pitchFamily="18" charset="0"/>
                          <a:cs typeface="Times New Roman" panose="02020603050405020304" pitchFamily="18" charset="0"/>
                        </a:rPr>
                        <m:t>(</m:t>
                      </m:r>
                      <m:r>
                        <a:rPr lang="en-US" altLang="zh-CN" sz="1200" b="1" i="1" dirty="0">
                          <a:latin typeface="Cambria Math" panose="02040503050406030204" pitchFamily="18" charset="0"/>
                          <a:cs typeface="Times New Roman" panose="02020603050405020304" pitchFamily="18" charset="0"/>
                        </a:rPr>
                        <m:t>𝒏</m:t>
                      </m:r>
                      <m:r>
                        <a:rPr lang="en-US" altLang="zh-CN" sz="1200" b="1" i="1" dirty="0" smtClean="0">
                          <a:latin typeface="Cambria Math" panose="02040503050406030204" pitchFamily="18" charset="0"/>
                          <a:cs typeface="Times New Roman" panose="02020603050405020304" pitchFamily="18" charset="0"/>
                        </a:rPr>
                        <m:t>)</m:t>
                      </m:r>
                    </m:oMath>
                  </a14:m>
                  <a:endParaRPr lang="zh-CN" altLang="en-US" sz="1200" b="1" dirty="0">
                    <a:latin typeface="Times New Roman" panose="02020603050405020304" pitchFamily="18" charset="0"/>
                    <a:cs typeface="Times New Roman" panose="02020603050405020304" pitchFamily="18" charset="0"/>
                  </a:endParaRPr>
                </a:p>
              </p:txBody>
            </p:sp>
          </mc:Choice>
          <mc:Fallback xmlns="">
            <p:sp>
              <p:nvSpPr>
                <p:cNvPr id="57" name="矩形 56">
                  <a:extLst>
                    <a:ext uri="{FF2B5EF4-FFF2-40B4-BE49-F238E27FC236}">
                      <a16:creationId xmlns:a16="http://schemas.microsoft.com/office/drawing/2014/main" id="{E062D1E9-A38A-4C59-A21F-DEC0A4185428}"/>
                    </a:ext>
                  </a:extLst>
                </p:cNvPr>
                <p:cNvSpPr>
                  <a:spLocks noRot="1" noChangeAspect="1" noMove="1" noResize="1" noEditPoints="1" noAdjustHandles="1" noChangeArrowheads="1" noChangeShapeType="1" noTextEdit="1"/>
                </p:cNvSpPr>
                <p:nvPr/>
              </p:nvSpPr>
              <p:spPr>
                <a:xfrm>
                  <a:off x="2452736" y="1829077"/>
                  <a:ext cx="2110874" cy="468330"/>
                </a:xfrm>
                <a:prstGeom prst="rect">
                  <a:avLst/>
                </a:prstGeom>
                <a:blipFill>
                  <a:blip r:embed="rId4"/>
                  <a:stretch>
                    <a:fillRect/>
                  </a:stretch>
                </a:blipFill>
                <a:ln>
                  <a:solidFill>
                    <a:srgbClr val="00B0F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B5064A27-D4FB-4DAA-AE3D-1F508BC328CB}"/>
                    </a:ext>
                  </a:extLst>
                </p:cNvPr>
                <p:cNvSpPr/>
                <p:nvPr/>
              </p:nvSpPr>
              <p:spPr>
                <a:xfrm>
                  <a:off x="5339148" y="1821958"/>
                  <a:ext cx="2473416" cy="468330"/>
                </a:xfrm>
                <a:prstGeom prst="rect">
                  <a:avLst/>
                </a:prstGeom>
                <a:solidFill>
                  <a:schemeClr val="accent5">
                    <a:lumMod val="75000"/>
                  </a:schemeClr>
                </a:solidFill>
                <a:ln>
                  <a:solidFill>
                    <a:srgbClr val="00B0F0"/>
                  </a:solid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t>快速傅里叶变换</a:t>
                  </a:r>
                  <a:r>
                    <a:rPr lang="en-US" altLang="zh-CN" sz="1200" dirty="0"/>
                    <a:t>FFT</a:t>
                  </a:r>
                  <a:r>
                    <a:rPr lang="zh-CN" altLang="en-US" sz="1200" dirty="0"/>
                    <a:t>频域信号</a:t>
                  </a:r>
                  <a14:m>
                    <m:oMath xmlns:m="http://schemas.openxmlformats.org/officeDocument/2006/math">
                      <m:r>
                        <a:rPr lang="en-US" altLang="zh-CN" sz="1200" b="1" i="1" dirty="0" smtClean="0">
                          <a:latin typeface="Cambria Math" panose="02040503050406030204" pitchFamily="18" charset="0"/>
                        </a:rPr>
                        <m:t>𝑿</m:t>
                      </m:r>
                      <m:r>
                        <a:rPr lang="en-US" altLang="zh-CN" sz="1200" b="1" i="1" dirty="0" smtClean="0">
                          <a:latin typeface="Cambria Math" panose="02040503050406030204" pitchFamily="18" charset="0"/>
                        </a:rPr>
                        <m:t>(</m:t>
                      </m:r>
                      <m:r>
                        <a:rPr lang="en-US" altLang="zh-CN" sz="1200" b="1" i="1" dirty="0">
                          <a:latin typeface="Cambria Math" panose="02040503050406030204" pitchFamily="18" charset="0"/>
                        </a:rPr>
                        <m:t>𝒌</m:t>
                      </m:r>
                      <m:r>
                        <a:rPr lang="en-US" altLang="zh-CN" sz="1200" b="1" i="1" dirty="0" smtClean="0">
                          <a:latin typeface="Cambria Math" panose="02040503050406030204" pitchFamily="18" charset="0"/>
                        </a:rPr>
                        <m:t>)</m:t>
                      </m:r>
                    </m:oMath>
                  </a14:m>
                  <a:endParaRPr lang="zh-CN" altLang="en-US" sz="1200" b="1" dirty="0"/>
                </a:p>
              </p:txBody>
            </p:sp>
          </mc:Choice>
          <mc:Fallback xmlns="">
            <p:sp>
              <p:nvSpPr>
                <p:cNvPr id="58" name="矩形 57">
                  <a:extLst>
                    <a:ext uri="{FF2B5EF4-FFF2-40B4-BE49-F238E27FC236}">
                      <a16:creationId xmlns:a16="http://schemas.microsoft.com/office/drawing/2014/main" id="{B5064A27-D4FB-4DAA-AE3D-1F508BC328CB}"/>
                    </a:ext>
                  </a:extLst>
                </p:cNvPr>
                <p:cNvSpPr>
                  <a:spLocks noRot="1" noChangeAspect="1" noMove="1" noResize="1" noEditPoints="1" noAdjustHandles="1" noChangeArrowheads="1" noChangeShapeType="1" noTextEdit="1"/>
                </p:cNvSpPr>
                <p:nvPr/>
              </p:nvSpPr>
              <p:spPr>
                <a:xfrm>
                  <a:off x="5339148" y="1821958"/>
                  <a:ext cx="2473416" cy="468330"/>
                </a:xfrm>
                <a:prstGeom prst="rect">
                  <a:avLst/>
                </a:prstGeom>
                <a:blipFill>
                  <a:blip r:embed="rId5"/>
                  <a:stretch>
                    <a:fillRect/>
                  </a:stretch>
                </a:blipFill>
                <a:ln>
                  <a:solidFill>
                    <a:srgbClr val="00B0F0"/>
                  </a:solidFill>
                </a:ln>
              </p:spPr>
              <p:txBody>
                <a:bodyPr/>
                <a:lstStyle/>
                <a:p>
                  <a:r>
                    <a:rPr lang="zh-CN" altLang="en-US">
                      <a:noFill/>
                    </a:rPr>
                    <a:t> </a:t>
                  </a:r>
                </a:p>
              </p:txBody>
            </p:sp>
          </mc:Fallback>
        </mc:AlternateContent>
        <p:sp>
          <p:nvSpPr>
            <p:cNvPr id="59" name="矩形 58">
              <a:extLst>
                <a:ext uri="{FF2B5EF4-FFF2-40B4-BE49-F238E27FC236}">
                  <a16:creationId xmlns:a16="http://schemas.microsoft.com/office/drawing/2014/main" id="{F6F8A17A-CB39-4680-8F52-9A2DEA08C7B9}"/>
                </a:ext>
              </a:extLst>
            </p:cNvPr>
            <p:cNvSpPr/>
            <p:nvPr/>
          </p:nvSpPr>
          <p:spPr>
            <a:xfrm>
              <a:off x="8528040" y="1824366"/>
              <a:ext cx="2324597" cy="468330"/>
            </a:xfrm>
            <a:prstGeom prst="rect">
              <a:avLst/>
            </a:prstGeom>
            <a:solidFill>
              <a:schemeClr val="accent5">
                <a:lumMod val="75000"/>
              </a:schemeClr>
            </a:solidFill>
            <a:ln>
              <a:solidFill>
                <a:srgbClr val="00B0F0"/>
              </a:solid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a:t>通过梅尔（</a:t>
              </a:r>
              <a:r>
                <a:rPr lang="en-US" altLang="zh-CN" sz="1200" dirty="0"/>
                <a:t>Mel</a:t>
              </a:r>
              <a:r>
                <a:rPr lang="zh-CN" altLang="en-US" sz="1200" dirty="0"/>
                <a:t>）频率滤波器组</a:t>
              </a:r>
            </a:p>
          </p:txBody>
        </p:sp>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353F7D13-F9AF-40CB-8CC5-412A786F6535}"/>
                    </a:ext>
                  </a:extLst>
                </p:cNvPr>
                <p:cNvSpPr/>
                <p:nvPr/>
              </p:nvSpPr>
              <p:spPr>
                <a:xfrm>
                  <a:off x="11678698" y="1829077"/>
                  <a:ext cx="2110875" cy="468330"/>
                </a:xfrm>
                <a:prstGeom prst="rect">
                  <a:avLst/>
                </a:prstGeom>
                <a:solidFill>
                  <a:schemeClr val="accent5">
                    <a:lumMod val="75000"/>
                  </a:schemeClr>
                </a:solidFill>
                <a:ln>
                  <a:solidFill>
                    <a:srgbClr val="00B0F0"/>
                  </a:solid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t>取对数得对数频谱</a:t>
                  </a:r>
                  <a14:m>
                    <m:oMath xmlns:m="http://schemas.openxmlformats.org/officeDocument/2006/math">
                      <m:r>
                        <a:rPr lang="en-US" altLang="zh-CN" sz="1200" b="1" i="1" dirty="0" smtClean="0">
                          <a:latin typeface="Cambria Math" panose="02040503050406030204" pitchFamily="18" charset="0"/>
                        </a:rPr>
                        <m:t>𝑺</m:t>
                      </m:r>
                      <m:r>
                        <a:rPr lang="en-US" altLang="zh-CN" sz="1200" b="1" i="1" dirty="0" smtClean="0">
                          <a:latin typeface="Cambria Math" panose="02040503050406030204" pitchFamily="18" charset="0"/>
                        </a:rPr>
                        <m:t>(</m:t>
                      </m:r>
                      <m:r>
                        <a:rPr lang="en-US" altLang="zh-CN" sz="1200" b="1" i="1" dirty="0">
                          <a:latin typeface="Cambria Math" panose="02040503050406030204" pitchFamily="18" charset="0"/>
                        </a:rPr>
                        <m:t>𝒎</m:t>
                      </m:r>
                      <m:r>
                        <a:rPr lang="en-US" altLang="zh-CN" sz="1200" b="1" i="1" dirty="0" smtClean="0">
                          <a:latin typeface="Cambria Math" panose="02040503050406030204" pitchFamily="18" charset="0"/>
                        </a:rPr>
                        <m:t>)</m:t>
                      </m:r>
                    </m:oMath>
                  </a14:m>
                  <a:endParaRPr lang="zh-CN" altLang="en-US" sz="1200" b="1" dirty="0"/>
                </a:p>
              </p:txBody>
            </p:sp>
          </mc:Choice>
          <mc:Fallback xmlns="">
            <p:sp>
              <p:nvSpPr>
                <p:cNvPr id="65" name="矩形 64">
                  <a:extLst>
                    <a:ext uri="{FF2B5EF4-FFF2-40B4-BE49-F238E27FC236}">
                      <a16:creationId xmlns:a16="http://schemas.microsoft.com/office/drawing/2014/main" id="{353F7D13-F9AF-40CB-8CC5-412A786F6535}"/>
                    </a:ext>
                  </a:extLst>
                </p:cNvPr>
                <p:cNvSpPr>
                  <a:spLocks noRot="1" noChangeAspect="1" noMove="1" noResize="1" noEditPoints="1" noAdjustHandles="1" noChangeArrowheads="1" noChangeShapeType="1" noTextEdit="1"/>
                </p:cNvSpPr>
                <p:nvPr/>
              </p:nvSpPr>
              <p:spPr>
                <a:xfrm>
                  <a:off x="11678698" y="1829077"/>
                  <a:ext cx="2110875" cy="468330"/>
                </a:xfrm>
                <a:prstGeom prst="rect">
                  <a:avLst/>
                </a:prstGeom>
                <a:blipFill>
                  <a:blip r:embed="rId6"/>
                  <a:stretch>
                    <a:fillRect/>
                  </a:stretch>
                </a:blipFill>
                <a:ln>
                  <a:solidFill>
                    <a:srgbClr val="00B0F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4C18A498-E548-4721-8930-9F80AED189A9}"/>
                    </a:ext>
                  </a:extLst>
                </p:cNvPr>
                <p:cNvSpPr/>
                <p:nvPr/>
              </p:nvSpPr>
              <p:spPr>
                <a:xfrm>
                  <a:off x="12628731" y="3203063"/>
                  <a:ext cx="1173282" cy="947217"/>
                </a:xfrm>
                <a:prstGeom prst="rect">
                  <a:avLst/>
                </a:prstGeom>
                <a:solidFill>
                  <a:schemeClr val="accent5">
                    <a:lumMod val="75000"/>
                  </a:schemeClr>
                </a:solidFill>
                <a:ln>
                  <a:solidFill>
                    <a:srgbClr val="00B0F0"/>
                  </a:solid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b="1" dirty="0" smtClean="0"/>
                    <a:t>离散余弦变换（</a:t>
                  </a:r>
                  <a:r>
                    <a:rPr lang="en-US" altLang="zh-CN" sz="1200" b="1" dirty="0"/>
                    <a:t>DCT</a:t>
                  </a:r>
                  <a:r>
                    <a:rPr lang="zh-CN" altLang="en-US" sz="1200" b="1" dirty="0"/>
                    <a:t>）得到</a:t>
                  </a:r>
                  <a:r>
                    <a:rPr lang="en-US" altLang="zh-CN" sz="1200" b="1" dirty="0"/>
                    <a:t>MFCC</a:t>
                  </a:r>
                  <a:r>
                    <a:rPr lang="zh-CN" altLang="en-US" sz="1200" b="1" dirty="0"/>
                    <a:t>参数</a:t>
                  </a:r>
                  <a14:m>
                    <m:oMath xmlns:m="http://schemas.openxmlformats.org/officeDocument/2006/math">
                      <m:r>
                        <a:rPr lang="en-US" altLang="zh-CN" sz="1200" b="1" i="1" dirty="0" smtClean="0">
                          <a:latin typeface="Cambria Math" panose="02040503050406030204" pitchFamily="18" charset="0"/>
                        </a:rPr>
                        <m:t>𝑪</m:t>
                      </m:r>
                      <m:r>
                        <a:rPr lang="en-US" altLang="zh-CN" sz="1200" b="1" i="1" dirty="0" smtClean="0">
                          <a:latin typeface="Cambria Math" panose="02040503050406030204" pitchFamily="18" charset="0"/>
                        </a:rPr>
                        <m:t>(</m:t>
                      </m:r>
                      <m:r>
                        <a:rPr lang="en-US" altLang="zh-CN" sz="1200" b="1" i="1" dirty="0">
                          <a:latin typeface="Cambria Math" panose="02040503050406030204" pitchFamily="18" charset="0"/>
                        </a:rPr>
                        <m:t>𝒏</m:t>
                      </m:r>
                      <m:r>
                        <a:rPr lang="en-US" altLang="zh-CN" sz="1200" b="1" i="1" dirty="0" smtClean="0">
                          <a:latin typeface="Cambria Math" panose="02040503050406030204" pitchFamily="18" charset="0"/>
                        </a:rPr>
                        <m:t>)</m:t>
                      </m:r>
                    </m:oMath>
                  </a14:m>
                  <a:endParaRPr lang="zh-CN" altLang="en-US" sz="1200" b="1" dirty="0"/>
                </a:p>
              </p:txBody>
            </p:sp>
          </mc:Choice>
          <mc:Fallback xmlns="">
            <p:sp>
              <p:nvSpPr>
                <p:cNvPr id="66" name="矩形 65">
                  <a:extLst>
                    <a:ext uri="{FF2B5EF4-FFF2-40B4-BE49-F238E27FC236}">
                      <a16:creationId xmlns:a16="http://schemas.microsoft.com/office/drawing/2014/main" id="{4C18A498-E548-4721-8930-9F80AED189A9}"/>
                    </a:ext>
                  </a:extLst>
                </p:cNvPr>
                <p:cNvSpPr>
                  <a:spLocks noRot="1" noChangeAspect="1" noMove="1" noResize="1" noEditPoints="1" noAdjustHandles="1" noChangeArrowheads="1" noChangeShapeType="1" noTextEdit="1"/>
                </p:cNvSpPr>
                <p:nvPr/>
              </p:nvSpPr>
              <p:spPr>
                <a:xfrm>
                  <a:off x="12628731" y="3203063"/>
                  <a:ext cx="1173282" cy="947217"/>
                </a:xfrm>
                <a:prstGeom prst="rect">
                  <a:avLst/>
                </a:prstGeom>
                <a:blipFill>
                  <a:blip r:embed="rId7"/>
                  <a:stretch>
                    <a:fillRect/>
                  </a:stretch>
                </a:blipFill>
                <a:ln>
                  <a:solidFill>
                    <a:srgbClr val="00B0F0"/>
                  </a:solidFill>
                </a:ln>
              </p:spPr>
              <p:txBody>
                <a:bodyPr/>
                <a:lstStyle/>
                <a:p>
                  <a:r>
                    <a:rPr lang="zh-CN" altLang="en-US">
                      <a:noFill/>
                    </a:rPr>
                    <a:t> </a:t>
                  </a:r>
                </a:p>
              </p:txBody>
            </p:sp>
          </mc:Fallback>
        </mc:AlternateContent>
        <p:sp>
          <p:nvSpPr>
            <p:cNvPr id="67" name="箭头: 下 49">
              <a:extLst>
                <a:ext uri="{FF2B5EF4-FFF2-40B4-BE49-F238E27FC236}">
                  <a16:creationId xmlns:a16="http://schemas.microsoft.com/office/drawing/2014/main" id="{8B4D31C7-3822-424C-A97C-0AF4CF298E82}"/>
                </a:ext>
              </a:extLst>
            </p:cNvPr>
            <p:cNvSpPr/>
            <p:nvPr/>
          </p:nvSpPr>
          <p:spPr>
            <a:xfrm rot="16200000">
              <a:off x="4858964" y="1809910"/>
              <a:ext cx="230458" cy="454707"/>
            </a:xfrm>
            <a:prstGeom prst="downArrow">
              <a:avLst/>
            </a:prstGeom>
            <a:solidFill>
              <a:schemeClr val="accent5">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sp>
        <p:nvSpPr>
          <p:cNvPr id="68" name="箭头: 下 60">
            <a:extLst>
              <a:ext uri="{FF2B5EF4-FFF2-40B4-BE49-F238E27FC236}">
                <a16:creationId xmlns:a16="http://schemas.microsoft.com/office/drawing/2014/main" id="{502AB6EC-7B96-440F-A6D1-993DDA11DA8A}"/>
              </a:ext>
            </a:extLst>
          </p:cNvPr>
          <p:cNvSpPr/>
          <p:nvPr/>
        </p:nvSpPr>
        <p:spPr>
          <a:xfrm rot="16200000">
            <a:off x="6108204" y="1858121"/>
            <a:ext cx="230458" cy="454707"/>
          </a:xfrm>
          <a:prstGeom prst="downArrow">
            <a:avLst/>
          </a:prstGeom>
          <a:solidFill>
            <a:schemeClr val="accent5">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69" name="箭头: 下 61">
            <a:extLst>
              <a:ext uri="{FF2B5EF4-FFF2-40B4-BE49-F238E27FC236}">
                <a16:creationId xmlns:a16="http://schemas.microsoft.com/office/drawing/2014/main" id="{0E0F148A-9823-40E5-8D08-8CC455021F9C}"/>
              </a:ext>
            </a:extLst>
          </p:cNvPr>
          <p:cNvSpPr/>
          <p:nvPr/>
        </p:nvSpPr>
        <p:spPr>
          <a:xfrm rot="16200000">
            <a:off x="9103395" y="1858121"/>
            <a:ext cx="230458" cy="454707"/>
          </a:xfrm>
          <a:prstGeom prst="downArrow">
            <a:avLst/>
          </a:prstGeom>
          <a:solidFill>
            <a:schemeClr val="accent5">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70" name="箭头: 下 62">
            <a:extLst>
              <a:ext uri="{FF2B5EF4-FFF2-40B4-BE49-F238E27FC236}">
                <a16:creationId xmlns:a16="http://schemas.microsoft.com/office/drawing/2014/main" id="{F469491F-D9AA-4526-826B-9981F9802458}"/>
              </a:ext>
            </a:extLst>
          </p:cNvPr>
          <p:cNvSpPr/>
          <p:nvPr/>
        </p:nvSpPr>
        <p:spPr>
          <a:xfrm>
            <a:off x="11108280" y="2577144"/>
            <a:ext cx="230458" cy="454707"/>
          </a:xfrm>
          <a:prstGeom prst="downArrow">
            <a:avLst/>
          </a:prstGeom>
          <a:solidFill>
            <a:schemeClr val="accent5">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pic>
        <p:nvPicPr>
          <p:cNvPr id="7"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1679" y="2522833"/>
            <a:ext cx="3457909" cy="1030015"/>
          </a:xfrm>
          <a:prstGeom prst="rect">
            <a:avLst/>
          </a:prstGeom>
        </p:spPr>
      </p:pic>
      <p:pic>
        <p:nvPicPr>
          <p:cNvPr id="9" name="图片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7434" y="3575455"/>
            <a:ext cx="9860344" cy="1314713"/>
          </a:xfrm>
          <a:prstGeom prst="rect">
            <a:avLst/>
          </a:prstGeom>
        </p:spPr>
      </p:pic>
      <p:pic>
        <p:nvPicPr>
          <p:cNvPr id="10" name="图片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63" y="4778792"/>
            <a:ext cx="9869214" cy="1315895"/>
          </a:xfrm>
          <a:prstGeom prst="rect">
            <a:avLst/>
          </a:prstGeom>
        </p:spPr>
      </p:pic>
      <p:grpSp>
        <p:nvGrpSpPr>
          <p:cNvPr id="71" name="组合 70">
            <a:extLst>
              <a:ext uri="{FF2B5EF4-FFF2-40B4-BE49-F238E27FC236}">
                <a16:creationId xmlns:a16="http://schemas.microsoft.com/office/drawing/2014/main" id="{333AB3D5-44B7-4079-A58F-B813639157C6}"/>
              </a:ext>
            </a:extLst>
          </p:cNvPr>
          <p:cNvGrpSpPr/>
          <p:nvPr/>
        </p:nvGrpSpPr>
        <p:grpSpPr>
          <a:xfrm>
            <a:off x="0" y="6340495"/>
            <a:ext cx="12192000" cy="509624"/>
            <a:chOff x="0" y="6340495"/>
            <a:chExt cx="12192000" cy="509624"/>
          </a:xfrm>
        </p:grpSpPr>
        <p:sp>
          <p:nvSpPr>
            <p:cNvPr id="72" name="矩形 71"/>
            <p:cNvSpPr/>
            <p:nvPr/>
          </p:nvSpPr>
          <p:spPr>
            <a:xfrm>
              <a:off x="0" y="6340495"/>
              <a:ext cx="12192000" cy="50962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p>
          </p:txBody>
        </p:sp>
        <p:sp>
          <p:nvSpPr>
            <p:cNvPr id="73" name="矩形 72"/>
            <p:cNvSpPr/>
            <p:nvPr/>
          </p:nvSpPr>
          <p:spPr>
            <a:xfrm>
              <a:off x="198360" y="6420406"/>
              <a:ext cx="2338842" cy="335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p>
          </p:txBody>
        </p:sp>
        <p:sp>
          <p:nvSpPr>
            <p:cNvPr id="74" name="文本框 73"/>
            <p:cNvSpPr txBox="1"/>
            <p:nvPr/>
          </p:nvSpPr>
          <p:spPr>
            <a:xfrm>
              <a:off x="355485" y="6420406"/>
              <a:ext cx="1936638" cy="337825"/>
            </a:xfrm>
            <a:prstGeom prst="rect">
              <a:avLst/>
            </a:prstGeom>
            <a:noFill/>
          </p:spPr>
          <p:txBody>
            <a:bodyPr wrap="square" rtlCol="0">
              <a:spAutoFit/>
            </a:bodyPr>
            <a:lstStyle/>
            <a:p>
              <a:pPr algn="ctr"/>
              <a:r>
                <a:rPr lang="zh-CN" altLang="en-US" sz="1600" spc="300" dirty="0" smtClean="0">
                  <a:solidFill>
                    <a:srgbClr val="666666"/>
                  </a:solidFill>
                  <a:latin typeface="微软雅黑" panose="020B0503020204020204" pitchFamily="34" charset="-122"/>
                  <a:ea typeface="微软雅黑" panose="020B0503020204020204" pitchFamily="34" charset="-122"/>
                </a:rPr>
                <a:t>语音是什么</a:t>
              </a:r>
              <a:endParaRPr lang="zh-HK" altLang="en-US" sz="1600" spc="300" dirty="0">
                <a:solidFill>
                  <a:srgbClr val="666666"/>
                </a:solidFill>
                <a:latin typeface="微软雅黑" panose="020B0503020204020204" pitchFamily="34" charset="-122"/>
                <a:ea typeface="微软雅黑" panose="020B0503020204020204" pitchFamily="34" charset="-122"/>
              </a:endParaRPr>
            </a:p>
          </p:txBody>
        </p:sp>
        <p:sp>
          <p:nvSpPr>
            <p:cNvPr id="75" name="文本框 74"/>
            <p:cNvSpPr txBox="1"/>
            <p:nvPr/>
          </p:nvSpPr>
          <p:spPr>
            <a:xfrm>
              <a:off x="3037235" y="6436540"/>
              <a:ext cx="1838173" cy="337825"/>
            </a:xfrm>
            <a:prstGeom prst="rect">
              <a:avLst/>
            </a:prstGeom>
            <a:noFill/>
          </p:spPr>
          <p:txBody>
            <a:bodyPr wrap="square" rtlCol="0">
              <a:spAutoFit/>
            </a:bodyPr>
            <a:lstStyle/>
            <a:p>
              <a:pPr algn="ctr"/>
              <a:r>
                <a:rPr lang="zh-CN" altLang="en-US" sz="1600" spc="300" dirty="0" smtClean="0">
                  <a:solidFill>
                    <a:schemeClr val="bg1"/>
                  </a:solidFill>
                  <a:latin typeface="微软雅黑" panose="020B0503020204020204" pitchFamily="34" charset="-122"/>
                  <a:ea typeface="微软雅黑" panose="020B0503020204020204" pitchFamily="34" charset="-122"/>
                </a:rPr>
                <a:t>语音识别技术</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5390484" y="6434920"/>
              <a:ext cx="1838173" cy="337825"/>
            </a:xfrm>
            <a:prstGeom prst="rect">
              <a:avLst/>
            </a:prstGeom>
            <a:noFill/>
          </p:spPr>
          <p:txBody>
            <a:bodyPr wrap="square" rtlCol="0">
              <a:spAutoFit/>
            </a:bodyPr>
            <a:lstStyle/>
            <a:p>
              <a:pPr algn="ctr"/>
              <a:r>
                <a:rPr lang="zh-CN" altLang="en-US" sz="1600" spc="300" dirty="0" smtClean="0">
                  <a:solidFill>
                    <a:schemeClr val="bg1"/>
                  </a:solidFill>
                  <a:latin typeface="微软雅黑" panose="020B0503020204020204" pitchFamily="34" charset="-122"/>
                  <a:ea typeface="微软雅黑" panose="020B0503020204020204" pitchFamily="34" charset="-122"/>
                </a:rPr>
                <a:t>语音识别工具</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77" name="文本框 76"/>
            <p:cNvSpPr txBox="1"/>
            <p:nvPr/>
          </p:nvSpPr>
          <p:spPr>
            <a:xfrm>
              <a:off x="7796190" y="6420406"/>
              <a:ext cx="1872274" cy="337825"/>
            </a:xfrm>
            <a:prstGeom prst="rect">
              <a:avLst/>
            </a:prstGeom>
            <a:noFill/>
          </p:spPr>
          <p:txBody>
            <a:bodyPr wrap="square" rtlCol="0">
              <a:spAutoFit/>
            </a:bodyPr>
            <a:lstStyle/>
            <a:p>
              <a:pPr algn="ctr"/>
              <a:r>
                <a:rPr lang="zh-CN" altLang="en-US" sz="1600" spc="300" dirty="0" smtClean="0">
                  <a:solidFill>
                    <a:schemeClr val="bg1"/>
                  </a:solidFill>
                  <a:latin typeface="微软雅黑" panose="020B0503020204020204" pitchFamily="34" charset="-122"/>
                  <a:ea typeface="微软雅黑" panose="020B0503020204020204" pitchFamily="34" charset="-122"/>
                </a:rPr>
                <a:t>语音识别应用</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sp>
          <p:nvSpPr>
            <p:cNvPr id="78" name="文本框 77"/>
            <p:cNvSpPr txBox="1"/>
            <p:nvPr/>
          </p:nvSpPr>
          <p:spPr>
            <a:xfrm>
              <a:off x="10106217" y="6420406"/>
              <a:ext cx="1953681" cy="337825"/>
            </a:xfrm>
            <a:prstGeom prst="rect">
              <a:avLst/>
            </a:prstGeom>
            <a:noFill/>
          </p:spPr>
          <p:txBody>
            <a:bodyPr wrap="square" rtlCol="0">
              <a:spAutoFit/>
            </a:bodyPr>
            <a:lstStyle/>
            <a:p>
              <a:pPr algn="ctr"/>
              <a:r>
                <a:rPr lang="zh-CN" altLang="en-US" sz="1600" spc="300" dirty="0" smtClean="0">
                  <a:solidFill>
                    <a:schemeClr val="bg1"/>
                  </a:solidFill>
                  <a:latin typeface="微软雅黑" panose="020B0503020204020204" pitchFamily="34" charset="-122"/>
                  <a:ea typeface="微软雅黑" panose="020B0503020204020204" pitchFamily="34" charset="-122"/>
                </a:rPr>
                <a:t>项目示例</a:t>
              </a:r>
              <a:endParaRPr lang="zh-HK" altLang="en-US" sz="1600" spc="300" dirty="0">
                <a:solidFill>
                  <a:schemeClr val="bg1"/>
                </a:solidFill>
                <a:latin typeface="微软雅黑" panose="020B0503020204020204" pitchFamily="34" charset="-122"/>
                <a:ea typeface="微软雅黑" panose="020B0503020204020204" pitchFamily="34" charset="-122"/>
              </a:endParaRPr>
            </a:p>
          </p:txBody>
        </p:sp>
        <p:cxnSp>
          <p:nvCxnSpPr>
            <p:cNvPr id="81" name="直接连接符 80"/>
            <p:cNvCxnSpPr/>
            <p:nvPr/>
          </p:nvCxnSpPr>
          <p:spPr>
            <a:xfrm>
              <a:off x="2779652" y="6426395"/>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5132372" y="6426395"/>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7528635" y="6432159"/>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0055526" y="6423513"/>
              <a:ext cx="0" cy="33206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7662019"/>
      </p:ext>
    </p:extLst>
  </p:cSld>
  <p:clrMapOvr>
    <a:masterClrMapping/>
  </p:clrMapOvr>
  <p:transition>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10178</TotalTime>
  <Words>1450</Words>
  <Application>Microsoft Office PowerPoint</Application>
  <PresentationFormat>宽屏</PresentationFormat>
  <Paragraphs>293</Paragraphs>
  <Slides>27</Slides>
  <Notes>19</Notes>
  <HiddenSlides>0</HiddenSlides>
  <MMClips>4</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27</vt:i4>
      </vt:variant>
    </vt:vector>
  </HeadingPairs>
  <TitlesOfParts>
    <vt:vector size="39" baseType="lpstr">
      <vt:lpstr>新細明體</vt:lpstr>
      <vt:lpstr>等线</vt:lpstr>
      <vt:lpstr>等线 Light</vt:lpstr>
      <vt:lpstr>楷体</vt:lpstr>
      <vt:lpstr>微软雅黑</vt:lpstr>
      <vt:lpstr>Arial</vt:lpstr>
      <vt:lpstr>Calibri</vt:lpstr>
      <vt:lpstr>Calibri Light</vt:lpstr>
      <vt:lpstr>Cambria Math</vt:lpstr>
      <vt:lpstr>Times New Roman</vt:lpstr>
      <vt:lpstr>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Ying</cp:lastModifiedBy>
  <cp:revision>660</cp:revision>
  <dcterms:created xsi:type="dcterms:W3CDTF">2015-02-19T23:46:49Z</dcterms:created>
  <dcterms:modified xsi:type="dcterms:W3CDTF">2020-10-12T02:17:57Z</dcterms:modified>
</cp:coreProperties>
</file>